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38"/>
  </p:handoutMasterIdLst>
  <p:sldIdLst>
    <p:sldId id="512" r:id="rId3"/>
    <p:sldId id="674" r:id="rId5"/>
    <p:sldId id="610" r:id="rId6"/>
    <p:sldId id="676" r:id="rId7"/>
    <p:sldId id="625" r:id="rId8"/>
    <p:sldId id="670" r:id="rId9"/>
    <p:sldId id="613" r:id="rId10"/>
    <p:sldId id="621" r:id="rId11"/>
    <p:sldId id="650" r:id="rId12"/>
    <p:sldId id="641" r:id="rId13"/>
    <p:sldId id="639" r:id="rId14"/>
    <p:sldId id="645" r:id="rId15"/>
    <p:sldId id="649" r:id="rId16"/>
    <p:sldId id="675" r:id="rId17"/>
    <p:sldId id="644" r:id="rId18"/>
    <p:sldId id="672" r:id="rId19"/>
    <p:sldId id="647" r:id="rId20"/>
    <p:sldId id="642" r:id="rId21"/>
    <p:sldId id="648" r:id="rId22"/>
    <p:sldId id="671" r:id="rId23"/>
    <p:sldId id="657" r:id="rId24"/>
    <p:sldId id="659" r:id="rId25"/>
    <p:sldId id="664" r:id="rId26"/>
    <p:sldId id="673" r:id="rId27"/>
    <p:sldId id="677" r:id="rId28"/>
    <p:sldId id="622" r:id="rId29"/>
    <p:sldId id="619" r:id="rId30"/>
    <p:sldId id="661" r:id="rId31"/>
    <p:sldId id="669" r:id="rId32"/>
    <p:sldId id="662" r:id="rId33"/>
    <p:sldId id="663" r:id="rId34"/>
    <p:sldId id="655" r:id="rId35"/>
    <p:sldId id="678" r:id="rId36"/>
    <p:sldId id="679" r:id="rId37"/>
  </p:sldIdLst>
  <p:sldSz cx="9144000" cy="6858000" type="screen4x3"/>
  <p:notesSz cx="992632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E67D"/>
    <a:srgbClr val="FFCC00"/>
    <a:srgbClr val="9982B4"/>
    <a:srgbClr val="FFFFC1"/>
    <a:srgbClr val="E6E0EC"/>
    <a:srgbClr val="DCE6F2"/>
    <a:srgbClr val="95B3D7"/>
    <a:srgbClr val="B9CDE5"/>
    <a:srgbClr val="F4F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0" autoAdjust="0"/>
    <p:restoredTop sz="94600" autoAdjust="0"/>
  </p:normalViewPr>
  <p:slideViewPr>
    <p:cSldViewPr>
      <p:cViewPr>
        <p:scale>
          <a:sx n="90" d="100"/>
          <a:sy n="90" d="100"/>
        </p:scale>
        <p:origin x="-37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\Documents\Diseases%20of%20age%20%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\Documents\Diseases%20of%20age%20%2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rmy\Documents\Health\Xlsx%20files\IR%20Insulin%20Glucose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627296587926"/>
          <c:y val="0.037037037037037"/>
          <c:w val="0.68715813648294"/>
          <c:h val="0.833094196558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2015 millions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Sheet1!$A$18:$A$25</c:f>
              <c:strCache>
                <c:ptCount val="8"/>
                <c:pt idx="0">
                  <c:v> Dementia </c:v>
                </c:pt>
                <c:pt idx="1">
                  <c:v> Stroke </c:v>
                </c:pt>
                <c:pt idx="2">
                  <c:v> Cancer </c:v>
                </c:pt>
                <c:pt idx="3">
                  <c:v> Diabetes </c:v>
                </c:pt>
                <c:pt idx="4">
                  <c:v> Respiratory </c:v>
                </c:pt>
                <c:pt idx="5">
                  <c:v> CHD </c:v>
                </c:pt>
                <c:pt idx="6">
                  <c:v> Arthritis </c:v>
                </c:pt>
                <c:pt idx="7">
                  <c:v> Hypertension </c:v>
                </c:pt>
              </c:strCache>
            </c:strRef>
          </c:cat>
          <c:val>
            <c:numRef>
              <c:f>Sheet1!$B$18:$B$25</c:f>
              <c:numCache>
                <c:formatCode>_(* #,##0.00_);_(* \(#,##0.00\);_(* "-"??_);_(@_)</c:formatCode>
                <c:ptCount val="8"/>
                <c:pt idx="0">
                  <c:v>0.66</c:v>
                </c:pt>
                <c:pt idx="1">
                  <c:v>0.73</c:v>
                </c:pt>
                <c:pt idx="2">
                  <c:v>1.2</c:v>
                </c:pt>
                <c:pt idx="3">
                  <c:v>1.43</c:v>
                </c:pt>
                <c:pt idx="4">
                  <c:v>1.75</c:v>
                </c:pt>
                <c:pt idx="5">
                  <c:v>1.78</c:v>
                </c:pt>
                <c:pt idx="6">
                  <c:v>4.72</c:v>
                </c:pt>
                <c:pt idx="7">
                  <c:v>4.77</c:v>
                </c:pt>
              </c:numCache>
            </c:numRef>
          </c:val>
        </c:ser>
        <c:ser>
          <c:idx val="1"/>
          <c:order val="1"/>
          <c:tx>
            <c:strRef>
              <c:f>Sheet1!$C$17</c:f>
              <c:strCache>
                <c:ptCount val="1"/>
                <c:pt idx="0">
                  <c:v>2035 millions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Sheet1!$A$18:$A$25</c:f>
              <c:strCache>
                <c:ptCount val="8"/>
                <c:pt idx="0">
                  <c:v> Dementia </c:v>
                </c:pt>
                <c:pt idx="1">
                  <c:v> Stroke </c:v>
                </c:pt>
                <c:pt idx="2">
                  <c:v> Cancer </c:v>
                </c:pt>
                <c:pt idx="3">
                  <c:v> Diabetes </c:v>
                </c:pt>
                <c:pt idx="4">
                  <c:v> Respiratory </c:v>
                </c:pt>
                <c:pt idx="5">
                  <c:v> CHD </c:v>
                </c:pt>
                <c:pt idx="6">
                  <c:v> Arthritis </c:v>
                </c:pt>
                <c:pt idx="7">
                  <c:v> Hypertension </c:v>
                </c:pt>
              </c:strCache>
            </c:strRef>
          </c:cat>
          <c:val>
            <c:numRef>
              <c:f>Sheet1!$C$18:$C$25</c:f>
              <c:numCache>
                <c:formatCode>_(* #,##0.00_);_(* \(#,##0.00\);_(* "-"??_);_(@_)</c:formatCode>
                <c:ptCount val="8"/>
                <c:pt idx="0">
                  <c:v>1.23</c:v>
                </c:pt>
                <c:pt idx="1">
                  <c:v>1.34</c:v>
                </c:pt>
                <c:pt idx="2">
                  <c:v>3.4</c:v>
                </c:pt>
                <c:pt idx="3">
                  <c:v>3.12</c:v>
                </c:pt>
                <c:pt idx="4">
                  <c:v>3.52</c:v>
                </c:pt>
                <c:pt idx="5">
                  <c:v>2.17</c:v>
                </c:pt>
                <c:pt idx="6">
                  <c:v>9.05</c:v>
                </c:pt>
                <c:pt idx="7">
                  <c:v>8.08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781504"/>
        <c:axId val="192754048"/>
      </c:barChart>
      <c:catAx>
        <c:axId val="1917815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92754048"/>
        <c:crosses val="autoZero"/>
        <c:auto val="1"/>
        <c:lblAlgn val="ctr"/>
        <c:lblOffset val="100"/>
        <c:noMultiLvlLbl val="0"/>
      </c:catAx>
      <c:valAx>
        <c:axId val="192754048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9178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en-GB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Sheet1!$B$29</c:f>
              <c:strCache>
                <c:ptCount val="1"/>
                <c:pt idx="0">
                  <c:v>2015 millions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Sheet1!$A$30</c:f>
              <c:strCache>
                <c:ptCount val="1"/>
                <c:pt idx="0">
                  <c:v> Cancer </c:v>
                </c:pt>
              </c:strCache>
            </c:strRef>
          </c:cat>
          <c:val>
            <c:numRef>
              <c:f>Sheet1!$B$30</c:f>
              <c:numCache>
                <c:formatCode>_(* #,##0.00_);_(* \(#,##0.00\);_(* "-"??_);_(@_)</c:formatCode>
                <c:ptCount val="1"/>
                <c:pt idx="0">
                  <c:v>1.2</c:v>
                </c:pt>
              </c:numCache>
            </c:numRef>
          </c:val>
        </c:ser>
        <c:ser>
          <c:idx val="1"/>
          <c:order val="1"/>
          <c:tx>
            <c:strRef>
              <c:f>Sheet1!$C$29</c:f>
              <c:strCache>
                <c:ptCount val="1"/>
                <c:pt idx="0">
                  <c:v>2035 millions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Sheet1!$A$30</c:f>
              <c:strCache>
                <c:ptCount val="1"/>
                <c:pt idx="0">
                  <c:v> Cancer </c:v>
                </c:pt>
              </c:strCache>
            </c:strRef>
          </c:cat>
          <c:val>
            <c:numRef>
              <c:f>Sheet1!$C$30</c:f>
              <c:numCache>
                <c:formatCode>_(* #,##0.00_);_(* \(#,##0.00\);_(* "-"??_);_(@_)</c:formatCode>
                <c:ptCount val="1"/>
                <c:pt idx="0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704896"/>
        <c:axId val="192706432"/>
      </c:barChart>
      <c:catAx>
        <c:axId val="1927048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92706432"/>
        <c:crosses val="autoZero"/>
        <c:auto val="1"/>
        <c:lblAlgn val="ctr"/>
        <c:lblOffset val="100"/>
        <c:noMultiLvlLbl val="0"/>
      </c:catAx>
      <c:valAx>
        <c:axId val="192706432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92704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en-GB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57367668097282"/>
          <c:y val="0.033434650455927"/>
          <c:w val="0.698311423518412"/>
          <c:h val="0.890420505947395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Glucose</c:v>
                </c:pt>
              </c:strCache>
            </c:strRef>
          </c:tx>
          <c:spPr>
            <a:ln w="57150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cat>
            <c:numRef>
              <c:f>Sheet1!$B$2:$B$32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Sheet1!$C$2:$C$32</c:f>
              <c:numCache>
                <c:formatCode>0.00</c:formatCode>
                <c:ptCount val="31"/>
                <c:pt idx="0">
                  <c:v>5</c:v>
                </c:pt>
                <c:pt idx="1">
                  <c:v>5.01</c:v>
                </c:pt>
                <c:pt idx="2">
                  <c:v>5.02</c:v>
                </c:pt>
                <c:pt idx="3">
                  <c:v>5.05</c:v>
                </c:pt>
                <c:pt idx="4">
                  <c:v>5.11</c:v>
                </c:pt>
                <c:pt idx="5">
                  <c:v>5.17</c:v>
                </c:pt>
                <c:pt idx="6">
                  <c:v>5.28</c:v>
                </c:pt>
                <c:pt idx="7">
                  <c:v>5.39</c:v>
                </c:pt>
                <c:pt idx="8">
                  <c:v>5.56</c:v>
                </c:pt>
                <c:pt idx="9">
                  <c:v>5.73</c:v>
                </c:pt>
                <c:pt idx="10">
                  <c:v>5.97</c:v>
                </c:pt>
                <c:pt idx="11">
                  <c:v>6.21</c:v>
                </c:pt>
                <c:pt idx="12">
                  <c:v>6.45</c:v>
                </c:pt>
                <c:pt idx="13">
                  <c:v>6.69</c:v>
                </c:pt>
                <c:pt idx="14">
                  <c:v>6.93</c:v>
                </c:pt>
                <c:pt idx="15">
                  <c:v>7.17</c:v>
                </c:pt>
                <c:pt idx="16">
                  <c:v>7.41</c:v>
                </c:pt>
                <c:pt idx="17">
                  <c:v>7.65</c:v>
                </c:pt>
                <c:pt idx="18">
                  <c:v>7.89</c:v>
                </c:pt>
                <c:pt idx="19">
                  <c:v>8.13</c:v>
                </c:pt>
                <c:pt idx="20">
                  <c:v>8.37</c:v>
                </c:pt>
                <c:pt idx="21">
                  <c:v>8.61</c:v>
                </c:pt>
                <c:pt idx="22">
                  <c:v>8.85</c:v>
                </c:pt>
                <c:pt idx="23">
                  <c:v>9.09</c:v>
                </c:pt>
                <c:pt idx="24">
                  <c:v>9.33</c:v>
                </c:pt>
                <c:pt idx="25">
                  <c:v>9.57</c:v>
                </c:pt>
                <c:pt idx="26">
                  <c:v>9.81</c:v>
                </c:pt>
                <c:pt idx="27">
                  <c:v>10.05</c:v>
                </c:pt>
                <c:pt idx="28">
                  <c:v>10.29</c:v>
                </c:pt>
                <c:pt idx="29">
                  <c:v>10.53</c:v>
                </c:pt>
                <c:pt idx="30">
                  <c:v>10.77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Insulin</c:v>
                </c:pt>
              </c:strCache>
            </c:strRef>
          </c:tx>
          <c:spPr>
            <a:ln w="57150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cat>
            <c:numRef>
              <c:f>Sheet1!$B$2:$B$32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Sheet1!$D$2:$D$32</c:f>
              <c:numCache>
                <c:formatCode>0.00</c:formatCode>
                <c:ptCount val="31"/>
                <c:pt idx="0">
                  <c:v>5</c:v>
                </c:pt>
                <c:pt idx="1">
                  <c:v>5.25</c:v>
                </c:pt>
                <c:pt idx="2">
                  <c:v>5.5625</c:v>
                </c:pt>
                <c:pt idx="3">
                  <c:v>5.9375</c:v>
                </c:pt>
                <c:pt idx="4">
                  <c:v>6.375</c:v>
                </c:pt>
                <c:pt idx="5">
                  <c:v>7</c:v>
                </c:pt>
                <c:pt idx="6">
                  <c:v>7.75</c:v>
                </c:pt>
                <c:pt idx="7">
                  <c:v>8.625</c:v>
                </c:pt>
                <c:pt idx="8">
                  <c:v>9.5</c:v>
                </c:pt>
                <c:pt idx="9">
                  <c:v>10.4375</c:v>
                </c:pt>
                <c:pt idx="10">
                  <c:v>11.25</c:v>
                </c:pt>
                <c:pt idx="11">
                  <c:v>11.875</c:v>
                </c:pt>
                <c:pt idx="12">
                  <c:v>12.5</c:v>
                </c:pt>
                <c:pt idx="13">
                  <c:v>12.8125</c:v>
                </c:pt>
                <c:pt idx="14">
                  <c:v>13</c:v>
                </c:pt>
                <c:pt idx="15">
                  <c:v>13.0625</c:v>
                </c:pt>
                <c:pt idx="16">
                  <c:v>13.025</c:v>
                </c:pt>
                <c:pt idx="17">
                  <c:v>12.9125</c:v>
                </c:pt>
                <c:pt idx="18">
                  <c:v>12.725</c:v>
                </c:pt>
                <c:pt idx="19">
                  <c:v>12.425</c:v>
                </c:pt>
                <c:pt idx="20">
                  <c:v>12.05</c:v>
                </c:pt>
                <c:pt idx="21">
                  <c:v>11.6</c:v>
                </c:pt>
                <c:pt idx="22">
                  <c:v>11.084375</c:v>
                </c:pt>
                <c:pt idx="23">
                  <c:v>10.56875</c:v>
                </c:pt>
                <c:pt idx="24">
                  <c:v>10.053125</c:v>
                </c:pt>
                <c:pt idx="25">
                  <c:v>9.5375</c:v>
                </c:pt>
                <c:pt idx="26">
                  <c:v>9.10625</c:v>
                </c:pt>
                <c:pt idx="27">
                  <c:v>8.75</c:v>
                </c:pt>
                <c:pt idx="28">
                  <c:v>8.4125</c:v>
                </c:pt>
                <c:pt idx="29">
                  <c:v>8.15</c:v>
                </c:pt>
                <c:pt idx="30">
                  <c:v>7.934375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Insulin Resistance</c:v>
                </c:pt>
              </c:strCache>
            </c:strRef>
          </c:tx>
          <c:spPr>
            <a:ln w="57150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cat>
            <c:numRef>
              <c:f>Sheet1!$B$2:$B$32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Sheet1!$E$2:$E$32</c:f>
              <c:numCache>
                <c:formatCode>0.00</c:formatCode>
                <c:ptCount val="31"/>
                <c:pt idx="0">
                  <c:v>5.4</c:v>
                </c:pt>
                <c:pt idx="1">
                  <c:v>5.65</c:v>
                </c:pt>
                <c:pt idx="2">
                  <c:v>5.9625</c:v>
                </c:pt>
                <c:pt idx="3">
                  <c:v>6.3375</c:v>
                </c:pt>
                <c:pt idx="4">
                  <c:v>6.85</c:v>
                </c:pt>
                <c:pt idx="5">
                  <c:v>7.55</c:v>
                </c:pt>
                <c:pt idx="6">
                  <c:v>8.3</c:v>
                </c:pt>
                <c:pt idx="7">
                  <c:v>9.175</c:v>
                </c:pt>
                <c:pt idx="8">
                  <c:v>10.05</c:v>
                </c:pt>
                <c:pt idx="9">
                  <c:v>10.9875</c:v>
                </c:pt>
                <c:pt idx="10">
                  <c:v>11.9</c:v>
                </c:pt>
                <c:pt idx="11">
                  <c:v>12.575</c:v>
                </c:pt>
                <c:pt idx="12">
                  <c:v>13.1</c:v>
                </c:pt>
                <c:pt idx="13">
                  <c:v>13.5</c:v>
                </c:pt>
                <c:pt idx="14">
                  <c:v>13.65</c:v>
                </c:pt>
                <c:pt idx="15">
                  <c:v>13.7625</c:v>
                </c:pt>
                <c:pt idx="16">
                  <c:v>13.8025</c:v>
                </c:pt>
                <c:pt idx="17">
                  <c:v>13.8425</c:v>
                </c:pt>
                <c:pt idx="18">
                  <c:v>13.8825</c:v>
                </c:pt>
                <c:pt idx="19">
                  <c:v>13.9225</c:v>
                </c:pt>
                <c:pt idx="20">
                  <c:v>13.9625</c:v>
                </c:pt>
                <c:pt idx="21">
                  <c:v>14.0025</c:v>
                </c:pt>
                <c:pt idx="22">
                  <c:v>14.0425</c:v>
                </c:pt>
                <c:pt idx="23">
                  <c:v>14.0825</c:v>
                </c:pt>
                <c:pt idx="24">
                  <c:v>14.1225</c:v>
                </c:pt>
                <c:pt idx="25">
                  <c:v>14.1625</c:v>
                </c:pt>
                <c:pt idx="26">
                  <c:v>14.2025</c:v>
                </c:pt>
                <c:pt idx="27">
                  <c:v>14.2425</c:v>
                </c:pt>
                <c:pt idx="28">
                  <c:v>14.2825</c:v>
                </c:pt>
                <c:pt idx="29">
                  <c:v>14.31</c:v>
                </c:pt>
                <c:pt idx="30">
                  <c:v>14.3375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93079936"/>
        <c:axId val="193081728"/>
      </c:lineChart>
      <c:catAx>
        <c:axId val="193079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9308172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93081728"/>
        <c:scaling>
          <c:orientation val="minMax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93079936"/>
        <c:crosses val="autoZero"/>
        <c:crossBetween val="between"/>
      </c:valAx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24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2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2400" b="1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0155534886367639"/>
          <c:y val="0.0323343702551568"/>
          <c:w val="0.712812792177802"/>
          <c:h val="0.0886866737029219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en-GB"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en-GB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FA8F2-C557-48CF-87DB-503BF34F60A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00C7BA-CD36-44A2-A34A-AEE385188D74}">
      <dgm:prSet phldrT="[Text]" custT="1"/>
      <dgm:spPr/>
      <dgm:t>
        <a:bodyPr/>
        <a:lstStyle/>
        <a:p>
          <a:r>
            <a:rPr lang="en-GB" sz="1400" b="1" dirty="0" smtClean="0"/>
            <a:t>HEART DISEASE</a:t>
          </a:r>
          <a:endParaRPr lang="en-GB" sz="1400" b="1" dirty="0"/>
        </a:p>
      </dgm:t>
    </dgm:pt>
    <dgm:pt modelId="{152ACAC6-080D-4154-8C5C-EFEE8A3EDB5D}" cxnId="{40585127-0D99-4C72-93B4-686606E5F8A0}" type="parTrans">
      <dgm:prSet/>
      <dgm:spPr/>
      <dgm:t>
        <a:bodyPr/>
        <a:lstStyle/>
        <a:p>
          <a:endParaRPr lang="en-GB" sz="1100" b="1"/>
        </a:p>
      </dgm:t>
    </dgm:pt>
    <dgm:pt modelId="{02851A92-3349-4D9D-B897-FF052706330B}" cxnId="{40585127-0D99-4C72-93B4-686606E5F8A0}" type="sibTrans">
      <dgm:prSet/>
      <dgm:spPr/>
      <dgm:t>
        <a:bodyPr/>
        <a:lstStyle/>
        <a:p>
          <a:endParaRPr lang="en-GB" sz="1100" b="1"/>
        </a:p>
      </dgm:t>
    </dgm:pt>
    <dgm:pt modelId="{5BAF1A21-6AC3-4246-9461-D3B0F3BB9CA4}">
      <dgm:prSet phldrT="[Text]" custT="1"/>
      <dgm:spPr/>
      <dgm:t>
        <a:bodyPr/>
        <a:lstStyle/>
        <a:p>
          <a:r>
            <a:rPr lang="en-GB" sz="1400" b="1" dirty="0" smtClean="0"/>
            <a:t>ALZHEIMER’S</a:t>
          </a:r>
          <a:endParaRPr lang="en-GB" sz="1400" b="1" dirty="0"/>
        </a:p>
      </dgm:t>
    </dgm:pt>
    <dgm:pt modelId="{EE528655-0445-451B-9EAD-8964458D4B00}" cxnId="{98A65C75-7396-4C0E-BAC0-79025E6B37CD}" type="parTrans">
      <dgm:prSet/>
      <dgm:spPr/>
      <dgm:t>
        <a:bodyPr/>
        <a:lstStyle/>
        <a:p>
          <a:endParaRPr lang="en-GB" sz="1100" b="1"/>
        </a:p>
      </dgm:t>
    </dgm:pt>
    <dgm:pt modelId="{631CAEDD-E9DB-42D5-BD6C-54519733D23C}" cxnId="{98A65C75-7396-4C0E-BAC0-79025E6B37CD}" type="sibTrans">
      <dgm:prSet/>
      <dgm:spPr/>
      <dgm:t>
        <a:bodyPr/>
        <a:lstStyle/>
        <a:p>
          <a:endParaRPr lang="en-GB" sz="1100" b="1"/>
        </a:p>
      </dgm:t>
    </dgm:pt>
    <dgm:pt modelId="{B1132695-2FD8-4B1D-A76E-A88C7EEB2159}">
      <dgm:prSet phldrT="[Text]" custT="1"/>
      <dgm:spPr/>
      <dgm:t>
        <a:bodyPr/>
        <a:lstStyle/>
        <a:p>
          <a:r>
            <a:rPr lang="en-GB" sz="1400" b="1" smtClean="0"/>
            <a:t>DIABETES</a:t>
          </a:r>
          <a:endParaRPr lang="en-GB" sz="1400" b="1" dirty="0"/>
        </a:p>
      </dgm:t>
    </dgm:pt>
    <dgm:pt modelId="{754A10D9-214F-4709-8A17-E586D10B60D7}" cxnId="{797DDC45-7FE6-4642-9920-05BBBB9B5369}" type="parTrans">
      <dgm:prSet/>
      <dgm:spPr/>
      <dgm:t>
        <a:bodyPr/>
        <a:lstStyle/>
        <a:p>
          <a:endParaRPr lang="en-GB" sz="1100" b="1"/>
        </a:p>
      </dgm:t>
    </dgm:pt>
    <dgm:pt modelId="{F3B8F35F-B7E6-40CD-A43E-DA5B349256ED}" cxnId="{797DDC45-7FE6-4642-9920-05BBBB9B5369}" type="sibTrans">
      <dgm:prSet/>
      <dgm:spPr/>
      <dgm:t>
        <a:bodyPr/>
        <a:lstStyle/>
        <a:p>
          <a:endParaRPr lang="en-GB" sz="1100" b="1"/>
        </a:p>
      </dgm:t>
    </dgm:pt>
    <dgm:pt modelId="{AB6BF515-C33E-4BE3-A32C-4AF020153E8A}">
      <dgm:prSet phldrT="[Text]" custT="1"/>
      <dgm:spPr/>
      <dgm:t>
        <a:bodyPr/>
        <a:lstStyle/>
        <a:p>
          <a:r>
            <a:rPr lang="en-GB" sz="1400" b="1" dirty="0" smtClean="0"/>
            <a:t>LOW  TEST’E</a:t>
          </a:r>
          <a:endParaRPr lang="en-GB" sz="1400" b="1" dirty="0"/>
        </a:p>
      </dgm:t>
    </dgm:pt>
    <dgm:pt modelId="{C59B0394-5C05-4300-B5C1-E8659273FDA7}" cxnId="{8B673D48-DBED-4156-B3AA-D46363A96CB2}" type="parTrans">
      <dgm:prSet/>
      <dgm:spPr/>
      <dgm:t>
        <a:bodyPr/>
        <a:lstStyle/>
        <a:p>
          <a:endParaRPr lang="en-GB" sz="1100" b="1"/>
        </a:p>
      </dgm:t>
    </dgm:pt>
    <dgm:pt modelId="{F7302B6E-29BF-4FD4-8078-FF8D9A6B48A6}" cxnId="{8B673D48-DBED-4156-B3AA-D46363A96CB2}" type="sibTrans">
      <dgm:prSet/>
      <dgm:spPr/>
      <dgm:t>
        <a:bodyPr/>
        <a:lstStyle/>
        <a:p>
          <a:endParaRPr lang="en-GB" sz="1100" b="1"/>
        </a:p>
      </dgm:t>
    </dgm:pt>
    <dgm:pt modelId="{98A1F26F-3A80-4F6B-BD34-6A38611B64E1}">
      <dgm:prSet phldrT="[Text]" custT="1"/>
      <dgm:spPr/>
      <dgm:t>
        <a:bodyPr/>
        <a:lstStyle/>
        <a:p>
          <a:r>
            <a:rPr lang="en-GB" sz="1400" b="1" dirty="0" smtClean="0"/>
            <a:t>PCOS</a:t>
          </a:r>
          <a:endParaRPr lang="en-GB" sz="1400" b="1" dirty="0"/>
        </a:p>
      </dgm:t>
    </dgm:pt>
    <dgm:pt modelId="{D7CCB8F3-F0FA-4897-B4C2-69A4D43466A3}" cxnId="{5DA2BEA6-D09C-4E01-8D6C-1E5609B8281D}" type="parTrans">
      <dgm:prSet/>
      <dgm:spPr/>
      <dgm:t>
        <a:bodyPr/>
        <a:lstStyle/>
        <a:p>
          <a:endParaRPr lang="en-GB" sz="1100" b="1"/>
        </a:p>
      </dgm:t>
    </dgm:pt>
    <dgm:pt modelId="{D7DEBEC4-961A-4A82-9FAB-65A6F0E5844D}" cxnId="{5DA2BEA6-D09C-4E01-8D6C-1E5609B8281D}" type="sibTrans">
      <dgm:prSet/>
      <dgm:spPr/>
      <dgm:t>
        <a:bodyPr/>
        <a:lstStyle/>
        <a:p>
          <a:endParaRPr lang="en-GB" sz="1100" b="1"/>
        </a:p>
      </dgm:t>
    </dgm:pt>
    <dgm:pt modelId="{67154ECF-839A-493B-81CC-43F7555247E7}">
      <dgm:prSet phldrT="[Text]" custT="1"/>
      <dgm:spPr/>
      <dgm:t>
        <a:bodyPr/>
        <a:lstStyle/>
        <a:p>
          <a:r>
            <a:rPr lang="en-GB" sz="1400" b="1" dirty="0" smtClean="0"/>
            <a:t>FATTY LIVER</a:t>
          </a:r>
          <a:endParaRPr lang="en-GB" sz="1400" b="1" dirty="0"/>
        </a:p>
      </dgm:t>
    </dgm:pt>
    <dgm:pt modelId="{4797AC6A-9FFA-4682-B4B1-63599B3DB3EC}" cxnId="{96F2A8F8-F1E8-4266-B39B-D43A2317B8D3}" type="parTrans">
      <dgm:prSet/>
      <dgm:spPr/>
      <dgm:t>
        <a:bodyPr/>
        <a:lstStyle/>
        <a:p>
          <a:endParaRPr lang="en-GB" sz="1100" b="1"/>
        </a:p>
      </dgm:t>
    </dgm:pt>
    <dgm:pt modelId="{A1CD40BD-E3F9-49A2-BCDA-0853412BB8F2}" cxnId="{96F2A8F8-F1E8-4266-B39B-D43A2317B8D3}" type="sibTrans">
      <dgm:prSet/>
      <dgm:spPr/>
      <dgm:t>
        <a:bodyPr/>
        <a:lstStyle/>
        <a:p>
          <a:endParaRPr lang="en-GB" sz="1100" b="1"/>
        </a:p>
      </dgm:t>
    </dgm:pt>
    <dgm:pt modelId="{52B93CDE-89C6-4082-B24A-8A6800348994}">
      <dgm:prSet phldrT="[Text]" custT="1"/>
      <dgm:spPr/>
      <dgm:t>
        <a:bodyPr/>
        <a:lstStyle/>
        <a:p>
          <a:r>
            <a:rPr lang="en-GB" sz="1400" b="1" dirty="0" smtClean="0"/>
            <a:t>SARCOPENIA</a:t>
          </a:r>
          <a:endParaRPr lang="en-GB" sz="1400" b="1" dirty="0"/>
        </a:p>
      </dgm:t>
    </dgm:pt>
    <dgm:pt modelId="{61D19727-AA62-4412-B74E-C95E2961DEC2}" cxnId="{7BFBA6DF-2C74-45DF-BBDC-92C8A18D5D26}" type="parTrans">
      <dgm:prSet/>
      <dgm:spPr/>
      <dgm:t>
        <a:bodyPr/>
        <a:lstStyle/>
        <a:p>
          <a:endParaRPr lang="en-GB" sz="1100" b="1"/>
        </a:p>
      </dgm:t>
    </dgm:pt>
    <dgm:pt modelId="{1AA06572-41E3-4179-A120-77713091952D}" cxnId="{7BFBA6DF-2C74-45DF-BBDC-92C8A18D5D26}" type="sibTrans">
      <dgm:prSet/>
      <dgm:spPr/>
      <dgm:t>
        <a:bodyPr/>
        <a:lstStyle/>
        <a:p>
          <a:endParaRPr lang="en-GB" sz="1100" b="1"/>
        </a:p>
      </dgm:t>
    </dgm:pt>
    <dgm:pt modelId="{600D1696-FF9C-4CA8-A73F-4F383F1F99B3}">
      <dgm:prSet phldrT="[Text]" custT="1"/>
      <dgm:spPr/>
      <dgm:t>
        <a:bodyPr/>
        <a:lstStyle/>
        <a:p>
          <a:r>
            <a:rPr lang="en-GB" sz="1400" b="1" dirty="0" smtClean="0"/>
            <a:t>MIGRAINES</a:t>
          </a:r>
          <a:endParaRPr lang="en-GB" sz="1400" b="1" dirty="0"/>
        </a:p>
      </dgm:t>
    </dgm:pt>
    <dgm:pt modelId="{92C64752-9107-4D2C-8C09-7CCE23095C65}" cxnId="{3043A162-3F5B-40E2-B5A9-0E3333300FDD}" type="parTrans">
      <dgm:prSet/>
      <dgm:spPr/>
      <dgm:t>
        <a:bodyPr/>
        <a:lstStyle/>
        <a:p>
          <a:endParaRPr lang="en-GB" sz="1100" b="1"/>
        </a:p>
      </dgm:t>
    </dgm:pt>
    <dgm:pt modelId="{27172446-4F29-4CB3-8504-5378006A6E30}" cxnId="{3043A162-3F5B-40E2-B5A9-0E3333300FDD}" type="sibTrans">
      <dgm:prSet/>
      <dgm:spPr/>
      <dgm:t>
        <a:bodyPr/>
        <a:lstStyle/>
        <a:p>
          <a:endParaRPr lang="en-GB" sz="1100" b="1"/>
        </a:p>
      </dgm:t>
    </dgm:pt>
    <dgm:pt modelId="{4AB3B494-76BD-497C-A09D-18101FBBB6F7}">
      <dgm:prSet phldrT="[Text]" custT="1"/>
      <dgm:spPr/>
      <dgm:t>
        <a:bodyPr/>
        <a:lstStyle/>
        <a:p>
          <a:r>
            <a:rPr lang="en-GB" sz="1400" b="1" dirty="0" smtClean="0"/>
            <a:t>DEMENTIA</a:t>
          </a:r>
          <a:endParaRPr lang="en-GB" sz="1400" b="1" dirty="0"/>
        </a:p>
      </dgm:t>
    </dgm:pt>
    <dgm:pt modelId="{3730D4B2-61FB-4D9E-9548-0B0C654FB729}" cxnId="{1163D710-7162-47C0-B8A1-C29BBD088ABA}" type="parTrans">
      <dgm:prSet/>
      <dgm:spPr/>
      <dgm:t>
        <a:bodyPr/>
        <a:lstStyle/>
        <a:p>
          <a:endParaRPr lang="en-GB" sz="1100" b="1"/>
        </a:p>
      </dgm:t>
    </dgm:pt>
    <dgm:pt modelId="{D6850A17-AE5F-418A-B6C1-3BEAB5CC15E8}" cxnId="{1163D710-7162-47C0-B8A1-C29BBD088ABA}" type="sibTrans">
      <dgm:prSet/>
      <dgm:spPr/>
      <dgm:t>
        <a:bodyPr/>
        <a:lstStyle/>
        <a:p>
          <a:endParaRPr lang="en-GB" sz="1100" b="1"/>
        </a:p>
      </dgm:t>
    </dgm:pt>
    <dgm:pt modelId="{B6A31BDC-FF2B-4FFA-8C2C-8704F0539D1E}">
      <dgm:prSet phldrT="[Text]" custT="1"/>
      <dgm:spPr/>
      <dgm:t>
        <a:bodyPr/>
        <a:lstStyle/>
        <a:p>
          <a:r>
            <a:rPr lang="en-GB" sz="1400" b="1" dirty="0" smtClean="0"/>
            <a:t>VISION LOSS</a:t>
          </a:r>
          <a:endParaRPr lang="en-GB" sz="1400" b="1" dirty="0"/>
        </a:p>
      </dgm:t>
    </dgm:pt>
    <dgm:pt modelId="{A2471333-2E39-4ACE-A9AB-D9FD415FF643}" cxnId="{3A0C390D-FFCA-4290-A70B-AA8908313B17}" type="parTrans">
      <dgm:prSet/>
      <dgm:spPr/>
      <dgm:t>
        <a:bodyPr/>
        <a:lstStyle/>
        <a:p>
          <a:endParaRPr lang="en-GB" sz="1100" b="1"/>
        </a:p>
      </dgm:t>
    </dgm:pt>
    <dgm:pt modelId="{34EFDF22-1D96-4D08-B85C-1477445AC339}" cxnId="{3A0C390D-FFCA-4290-A70B-AA8908313B17}" type="sibTrans">
      <dgm:prSet/>
      <dgm:spPr/>
      <dgm:t>
        <a:bodyPr/>
        <a:lstStyle/>
        <a:p>
          <a:endParaRPr lang="en-GB" sz="1100" b="1"/>
        </a:p>
      </dgm:t>
    </dgm:pt>
    <dgm:pt modelId="{5946A318-BC86-4543-8CD6-53802226A1A2}">
      <dgm:prSet phldrT="[Text]" custT="1"/>
      <dgm:spPr/>
      <dgm:t>
        <a:bodyPr/>
        <a:lstStyle/>
        <a:p>
          <a:r>
            <a:rPr lang="en-GB" sz="1400" b="1" dirty="0" smtClean="0"/>
            <a:t>CANCER</a:t>
          </a:r>
          <a:endParaRPr lang="en-GB" sz="1400" b="1" dirty="0"/>
        </a:p>
      </dgm:t>
    </dgm:pt>
    <dgm:pt modelId="{A77ECBB6-4564-47DD-A7E6-3B5CE6BEB936}" cxnId="{27DD319E-31E2-483C-B7D1-7E7B5E659079}" type="parTrans">
      <dgm:prSet/>
      <dgm:spPr/>
      <dgm:t>
        <a:bodyPr/>
        <a:lstStyle/>
        <a:p>
          <a:endParaRPr lang="en-GB" sz="1100" b="1"/>
        </a:p>
      </dgm:t>
    </dgm:pt>
    <dgm:pt modelId="{FEC2C0BA-90DA-4AD1-B128-6C88F6CDFBD1}" cxnId="{27DD319E-31E2-483C-B7D1-7E7B5E659079}" type="sibTrans">
      <dgm:prSet/>
      <dgm:spPr/>
      <dgm:t>
        <a:bodyPr/>
        <a:lstStyle/>
        <a:p>
          <a:endParaRPr lang="en-GB" sz="1100" b="1"/>
        </a:p>
      </dgm:t>
    </dgm:pt>
    <dgm:pt modelId="{9CA32255-CD9E-4C67-92E3-F1DE6C6A6B33}">
      <dgm:prSet phldrT="[Text]" custT="1"/>
      <dgm:spPr/>
      <dgm:t>
        <a:bodyPr/>
        <a:lstStyle/>
        <a:p>
          <a:r>
            <a:rPr lang="en-GB" sz="1400" b="1" dirty="0" smtClean="0"/>
            <a:t>STROKE</a:t>
          </a:r>
          <a:endParaRPr lang="en-GB" sz="1400" b="1" dirty="0"/>
        </a:p>
      </dgm:t>
    </dgm:pt>
    <dgm:pt modelId="{BFEF09BE-9EC1-4E47-AE6D-99848096073F}" cxnId="{3AF56E97-BAFE-4B7C-8BCD-A2CC218FAC2D}" type="parTrans">
      <dgm:prSet/>
      <dgm:spPr/>
      <dgm:t>
        <a:bodyPr/>
        <a:lstStyle/>
        <a:p>
          <a:endParaRPr lang="en-GB" sz="1100" b="1"/>
        </a:p>
      </dgm:t>
    </dgm:pt>
    <dgm:pt modelId="{554599EC-8A6B-47F5-8443-0F71776D4584}" cxnId="{3AF56E97-BAFE-4B7C-8BCD-A2CC218FAC2D}" type="sibTrans">
      <dgm:prSet/>
      <dgm:spPr/>
      <dgm:t>
        <a:bodyPr/>
        <a:lstStyle/>
        <a:p>
          <a:endParaRPr lang="en-GB" sz="1100" b="1"/>
        </a:p>
      </dgm:t>
    </dgm:pt>
    <dgm:pt modelId="{A347739A-9779-46A1-9B2A-7C80DAED28B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400" b="1" dirty="0" smtClean="0"/>
            <a:t>OSTEO</a:t>
          </a:r>
        </a:p>
        <a:p>
          <a:pPr>
            <a:spcAft>
              <a:spcPts val="0"/>
            </a:spcAft>
          </a:pPr>
          <a:r>
            <a:rPr lang="en-GB" sz="1400" b="1" dirty="0" smtClean="0"/>
            <a:t>ARTHRITIS</a:t>
          </a:r>
          <a:endParaRPr lang="en-GB" sz="1400" b="1" dirty="0"/>
        </a:p>
      </dgm:t>
    </dgm:pt>
    <dgm:pt modelId="{4AB566FD-FC33-496A-A809-A04CE372B708}" cxnId="{27C98314-27C4-4942-A067-B4BC867F3D1D}" type="parTrans">
      <dgm:prSet/>
      <dgm:spPr/>
      <dgm:t>
        <a:bodyPr/>
        <a:lstStyle/>
        <a:p>
          <a:endParaRPr lang="en-GB" sz="1100"/>
        </a:p>
      </dgm:t>
    </dgm:pt>
    <dgm:pt modelId="{C6BDA497-7D7F-484F-8CD1-E326E5518406}" cxnId="{27C98314-27C4-4942-A067-B4BC867F3D1D}" type="sibTrans">
      <dgm:prSet/>
      <dgm:spPr/>
      <dgm:t>
        <a:bodyPr/>
        <a:lstStyle/>
        <a:p>
          <a:endParaRPr lang="en-GB" sz="1100"/>
        </a:p>
      </dgm:t>
    </dgm:pt>
    <dgm:pt modelId="{3B50B34C-E027-415C-8D1A-43622F9DCC93}">
      <dgm:prSet phldrT="[Text]" custT="1"/>
      <dgm:spPr/>
      <dgm:t>
        <a:bodyPr/>
        <a:lstStyle/>
        <a:p>
          <a:r>
            <a:rPr lang="en-GB" sz="1400" b="1" dirty="0" smtClean="0"/>
            <a:t>BODY FAT</a:t>
          </a:r>
          <a:endParaRPr lang="en-GB" sz="1400" b="1" dirty="0"/>
        </a:p>
      </dgm:t>
    </dgm:pt>
    <dgm:pt modelId="{04CDAF79-EA82-4EE0-8FF7-F3C3E0FAA07E}" cxnId="{5B78BB65-C35B-4586-90F6-63BAD88D58C4}" type="parTrans">
      <dgm:prSet/>
      <dgm:spPr/>
      <dgm:t>
        <a:bodyPr/>
        <a:lstStyle/>
        <a:p>
          <a:endParaRPr lang="en-GB"/>
        </a:p>
      </dgm:t>
    </dgm:pt>
    <dgm:pt modelId="{0BC79030-3727-412A-9BCD-04BFE8138223}" cxnId="{5B78BB65-C35B-4586-90F6-63BAD88D58C4}" type="sibTrans">
      <dgm:prSet/>
      <dgm:spPr/>
      <dgm:t>
        <a:bodyPr/>
        <a:lstStyle/>
        <a:p>
          <a:endParaRPr lang="en-GB"/>
        </a:p>
      </dgm:t>
    </dgm:pt>
    <dgm:pt modelId="{A7BAD080-A504-4C05-BB45-CD268F71D723}" type="pres">
      <dgm:prSet presAssocID="{CB0FA8F2-C557-48CF-87DB-503BF34F60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013DB5-DC76-4446-9DAB-4FB853321932}" type="pres">
      <dgm:prSet presAssocID="{1400C7BA-CD36-44A2-A34A-AEE385188D74}" presName="node" presStyleLbl="node1" presStyleIdx="0" presStyleCnt="14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BE95F8-E408-4ABC-8CD8-FBE9F237DBD8}" type="pres">
      <dgm:prSet presAssocID="{1400C7BA-CD36-44A2-A34A-AEE385188D74}" presName="spNode" presStyleCnt="0"/>
      <dgm:spPr/>
    </dgm:pt>
    <dgm:pt modelId="{7263FE38-430F-4796-BFE1-BA090E54B4F1}" type="pres">
      <dgm:prSet presAssocID="{02851A92-3349-4D9D-B897-FF052706330B}" presName="sibTrans" presStyleLbl="sibTrans1D1" presStyleIdx="0" presStyleCnt="14"/>
      <dgm:spPr/>
      <dgm:t>
        <a:bodyPr/>
        <a:lstStyle/>
        <a:p>
          <a:endParaRPr lang="en-GB"/>
        </a:p>
      </dgm:t>
    </dgm:pt>
    <dgm:pt modelId="{CD95C5C2-5179-41D9-8C12-3DC38BDC87F5}" type="pres">
      <dgm:prSet presAssocID="{5BAF1A21-6AC3-4246-9461-D3B0F3BB9CA4}" presName="node" presStyleLbl="node1" presStyleIdx="1" presStyleCnt="14" custScaleX="190697" custRadScaleRad="102453" custRadScaleInc="316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357B9F-17AD-4249-AF38-89AFE7BF0433}" type="pres">
      <dgm:prSet presAssocID="{5BAF1A21-6AC3-4246-9461-D3B0F3BB9CA4}" presName="spNode" presStyleCnt="0"/>
      <dgm:spPr/>
    </dgm:pt>
    <dgm:pt modelId="{1142ACB6-8B89-425F-A99A-B71378FC101A}" type="pres">
      <dgm:prSet presAssocID="{631CAEDD-E9DB-42D5-BD6C-54519733D23C}" presName="sibTrans" presStyleLbl="sibTrans1D1" presStyleIdx="1" presStyleCnt="14"/>
      <dgm:spPr/>
      <dgm:t>
        <a:bodyPr/>
        <a:lstStyle/>
        <a:p>
          <a:endParaRPr lang="en-GB"/>
        </a:p>
      </dgm:t>
    </dgm:pt>
    <dgm:pt modelId="{69B31C90-1F85-4184-BB2E-C3363BD67308}" type="pres">
      <dgm:prSet presAssocID="{B1132695-2FD8-4B1D-A76E-A88C7EEB2159}" presName="node" presStyleLbl="node1" presStyleIdx="2" presStyleCnt="14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CBF0EF-ACB6-463E-A5C1-5AB469CB1BBE}" type="pres">
      <dgm:prSet presAssocID="{B1132695-2FD8-4B1D-A76E-A88C7EEB2159}" presName="spNode" presStyleCnt="0"/>
      <dgm:spPr/>
    </dgm:pt>
    <dgm:pt modelId="{143CF79C-AA59-4F0C-B75A-BB5134495A93}" type="pres">
      <dgm:prSet presAssocID="{F3B8F35F-B7E6-40CD-A43E-DA5B349256ED}" presName="sibTrans" presStyleLbl="sibTrans1D1" presStyleIdx="2" presStyleCnt="14"/>
      <dgm:spPr/>
      <dgm:t>
        <a:bodyPr/>
        <a:lstStyle/>
        <a:p>
          <a:endParaRPr lang="en-GB"/>
        </a:p>
      </dgm:t>
    </dgm:pt>
    <dgm:pt modelId="{2815FCC1-01CC-44C7-904F-F648E03D9E53}" type="pres">
      <dgm:prSet presAssocID="{AB6BF515-C33E-4BE3-A32C-4AF020153E8A}" presName="node" presStyleLbl="node1" presStyleIdx="3" presStyleCnt="14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B5EFD9-3F9F-4AA3-A95B-2B63A29E20E7}" type="pres">
      <dgm:prSet presAssocID="{AB6BF515-C33E-4BE3-A32C-4AF020153E8A}" presName="spNode" presStyleCnt="0"/>
      <dgm:spPr/>
    </dgm:pt>
    <dgm:pt modelId="{7ED66807-321A-4C0D-91D3-DAD1B217A94D}" type="pres">
      <dgm:prSet presAssocID="{F7302B6E-29BF-4FD4-8078-FF8D9A6B48A6}" presName="sibTrans" presStyleLbl="sibTrans1D1" presStyleIdx="3" presStyleCnt="14"/>
      <dgm:spPr/>
      <dgm:t>
        <a:bodyPr/>
        <a:lstStyle/>
        <a:p>
          <a:endParaRPr lang="en-GB"/>
        </a:p>
      </dgm:t>
    </dgm:pt>
    <dgm:pt modelId="{9839445B-23C4-4DA0-9315-7A2B735B8B54}" type="pres">
      <dgm:prSet presAssocID="{98A1F26F-3A80-4F6B-BD34-6A38611B64E1}" presName="node" presStyleLbl="node1" presStyleIdx="4" presStyleCnt="14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05AC8B-B224-414C-9646-32B483C2A32B}" type="pres">
      <dgm:prSet presAssocID="{98A1F26F-3A80-4F6B-BD34-6A38611B64E1}" presName="spNode" presStyleCnt="0"/>
      <dgm:spPr/>
    </dgm:pt>
    <dgm:pt modelId="{34E47C0E-1E06-435E-9F54-D5F430B94F57}" type="pres">
      <dgm:prSet presAssocID="{D7DEBEC4-961A-4A82-9FAB-65A6F0E5844D}" presName="sibTrans" presStyleLbl="sibTrans1D1" presStyleIdx="4" presStyleCnt="14"/>
      <dgm:spPr/>
      <dgm:t>
        <a:bodyPr/>
        <a:lstStyle/>
        <a:p>
          <a:endParaRPr lang="en-GB"/>
        </a:p>
      </dgm:t>
    </dgm:pt>
    <dgm:pt modelId="{E691AEB6-D966-4E8A-930C-3645580B6755}" type="pres">
      <dgm:prSet presAssocID="{67154ECF-839A-493B-81CC-43F7555247E7}" presName="node" presStyleLbl="node1" presStyleIdx="5" presStyleCnt="14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4FF00C-AD2D-488A-8A2F-03A3E728C72A}" type="pres">
      <dgm:prSet presAssocID="{67154ECF-839A-493B-81CC-43F7555247E7}" presName="spNode" presStyleCnt="0"/>
      <dgm:spPr/>
    </dgm:pt>
    <dgm:pt modelId="{5EDA09E1-9142-433D-AA83-F9C7A543B751}" type="pres">
      <dgm:prSet presAssocID="{A1CD40BD-E3F9-49A2-BCDA-0853412BB8F2}" presName="sibTrans" presStyleLbl="sibTrans1D1" presStyleIdx="5" presStyleCnt="14"/>
      <dgm:spPr/>
      <dgm:t>
        <a:bodyPr/>
        <a:lstStyle/>
        <a:p>
          <a:endParaRPr lang="en-GB"/>
        </a:p>
      </dgm:t>
    </dgm:pt>
    <dgm:pt modelId="{87FA5C6D-FF0C-4338-9427-9CE4AAE76AD8}" type="pres">
      <dgm:prSet presAssocID="{52B93CDE-89C6-4082-B24A-8A6800348994}" presName="node" presStyleLbl="node1" presStyleIdx="6" presStyleCnt="14" custScaleX="190697" custRadScaleRad="103763" custRadScaleInc="-469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07ADCD-DC06-424F-B688-5BE88CA6930E}" type="pres">
      <dgm:prSet presAssocID="{52B93CDE-89C6-4082-B24A-8A6800348994}" presName="spNode" presStyleCnt="0"/>
      <dgm:spPr/>
    </dgm:pt>
    <dgm:pt modelId="{E1B542DC-FFC1-4379-B214-BC9B35485F5B}" type="pres">
      <dgm:prSet presAssocID="{1AA06572-41E3-4179-A120-77713091952D}" presName="sibTrans" presStyleLbl="sibTrans1D1" presStyleIdx="6" presStyleCnt="14"/>
      <dgm:spPr/>
      <dgm:t>
        <a:bodyPr/>
        <a:lstStyle/>
        <a:p>
          <a:endParaRPr lang="en-GB"/>
        </a:p>
      </dgm:t>
    </dgm:pt>
    <dgm:pt modelId="{634D0EB0-FD46-4CCD-9714-5F48905426CD}" type="pres">
      <dgm:prSet presAssocID="{600D1696-FF9C-4CA8-A73F-4F383F1F99B3}" presName="node" presStyleLbl="node1" presStyleIdx="7" presStyleCnt="14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BBB37D-A33C-4A35-849F-9DE107C6C2AB}" type="pres">
      <dgm:prSet presAssocID="{600D1696-FF9C-4CA8-A73F-4F383F1F99B3}" presName="spNode" presStyleCnt="0"/>
      <dgm:spPr/>
    </dgm:pt>
    <dgm:pt modelId="{6E458905-0E93-467B-9268-8A9E21786702}" type="pres">
      <dgm:prSet presAssocID="{27172446-4F29-4CB3-8504-5378006A6E30}" presName="sibTrans" presStyleLbl="sibTrans1D1" presStyleIdx="7" presStyleCnt="14"/>
      <dgm:spPr/>
      <dgm:t>
        <a:bodyPr/>
        <a:lstStyle/>
        <a:p>
          <a:endParaRPr lang="en-GB"/>
        </a:p>
      </dgm:t>
    </dgm:pt>
    <dgm:pt modelId="{5BFBADA9-11DE-4041-852B-21F18C0C65C0}" type="pres">
      <dgm:prSet presAssocID="{A347739A-9779-46A1-9B2A-7C80DAED28BF}" presName="node" presStyleLbl="node1" presStyleIdx="8" presStyleCnt="14" custScaleX="160632" custRadScaleRad="101531" custRadScaleInc="202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294282-9E3F-4EC7-912E-6F93EC2C6565}" type="pres">
      <dgm:prSet presAssocID="{A347739A-9779-46A1-9B2A-7C80DAED28BF}" presName="spNode" presStyleCnt="0"/>
      <dgm:spPr/>
    </dgm:pt>
    <dgm:pt modelId="{3A6ACE48-C40A-4BBE-B202-A301C4D06DA9}" type="pres">
      <dgm:prSet presAssocID="{C6BDA497-7D7F-484F-8CD1-E326E5518406}" presName="sibTrans" presStyleLbl="sibTrans1D1" presStyleIdx="8" presStyleCnt="14"/>
      <dgm:spPr/>
      <dgm:t>
        <a:bodyPr/>
        <a:lstStyle/>
        <a:p>
          <a:endParaRPr lang="en-GB"/>
        </a:p>
      </dgm:t>
    </dgm:pt>
    <dgm:pt modelId="{6A9E64BF-AC4F-4A3F-A9FF-1F9B9B6DBC3A}" type="pres">
      <dgm:prSet presAssocID="{9CA32255-CD9E-4C67-92E3-F1DE6C6A6B33}" presName="node" presStyleLbl="node1" presStyleIdx="9" presStyleCnt="14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409DC6-8338-4D51-ABE0-58473AAE3754}" type="pres">
      <dgm:prSet presAssocID="{9CA32255-CD9E-4C67-92E3-F1DE6C6A6B33}" presName="spNode" presStyleCnt="0"/>
      <dgm:spPr/>
    </dgm:pt>
    <dgm:pt modelId="{6FE476E1-0E36-4437-9D4A-604E0183023C}" type="pres">
      <dgm:prSet presAssocID="{554599EC-8A6B-47F5-8443-0F71776D4584}" presName="sibTrans" presStyleLbl="sibTrans1D1" presStyleIdx="9" presStyleCnt="14"/>
      <dgm:spPr/>
      <dgm:t>
        <a:bodyPr/>
        <a:lstStyle/>
        <a:p>
          <a:endParaRPr lang="en-GB"/>
        </a:p>
      </dgm:t>
    </dgm:pt>
    <dgm:pt modelId="{056105C6-5EB9-4104-B54B-50C82BFD0F3E}" type="pres">
      <dgm:prSet presAssocID="{4AB3B494-76BD-497C-A09D-18101FBBB6F7}" presName="node" presStyleLbl="node1" presStyleIdx="10" presStyleCnt="14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DEAFF4-0770-49CA-B080-60A618C7DBA6}" type="pres">
      <dgm:prSet presAssocID="{4AB3B494-76BD-497C-A09D-18101FBBB6F7}" presName="spNode" presStyleCnt="0"/>
      <dgm:spPr/>
    </dgm:pt>
    <dgm:pt modelId="{D3554325-4951-4459-8A6B-5057F84050B2}" type="pres">
      <dgm:prSet presAssocID="{D6850A17-AE5F-418A-B6C1-3BEAB5CC15E8}" presName="sibTrans" presStyleLbl="sibTrans1D1" presStyleIdx="10" presStyleCnt="14"/>
      <dgm:spPr/>
      <dgm:t>
        <a:bodyPr/>
        <a:lstStyle/>
        <a:p>
          <a:endParaRPr lang="en-GB"/>
        </a:p>
      </dgm:t>
    </dgm:pt>
    <dgm:pt modelId="{7569AE23-3D14-4EC7-9438-AE354E40AEB9}" type="pres">
      <dgm:prSet presAssocID="{B6A31BDC-FF2B-4FFA-8C2C-8704F0539D1E}" presName="node" presStyleLbl="node1" presStyleIdx="11" presStyleCnt="14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9C5963-324A-4AEF-863A-4FD1149937C4}" type="pres">
      <dgm:prSet presAssocID="{B6A31BDC-FF2B-4FFA-8C2C-8704F0539D1E}" presName="spNode" presStyleCnt="0"/>
      <dgm:spPr/>
    </dgm:pt>
    <dgm:pt modelId="{33D4523A-CF71-48C7-BAE9-17B93B898316}" type="pres">
      <dgm:prSet presAssocID="{34EFDF22-1D96-4D08-B85C-1477445AC339}" presName="sibTrans" presStyleLbl="sibTrans1D1" presStyleIdx="11" presStyleCnt="14"/>
      <dgm:spPr/>
      <dgm:t>
        <a:bodyPr/>
        <a:lstStyle/>
        <a:p>
          <a:endParaRPr lang="en-GB"/>
        </a:p>
      </dgm:t>
    </dgm:pt>
    <dgm:pt modelId="{B8DF737F-1908-4A5B-84E6-3048E7BA06D6}" type="pres">
      <dgm:prSet presAssocID="{3B50B34C-E027-415C-8D1A-43622F9DCC93}" presName="node" presStyleLbl="node1" presStyleIdx="12" presStyleCnt="14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EF3CDA-6FA1-48E9-BB15-456D05A455BC}" type="pres">
      <dgm:prSet presAssocID="{3B50B34C-E027-415C-8D1A-43622F9DCC93}" presName="spNode" presStyleCnt="0"/>
      <dgm:spPr/>
    </dgm:pt>
    <dgm:pt modelId="{81D583A3-3C59-4522-9110-57AB25F4F478}" type="pres">
      <dgm:prSet presAssocID="{0BC79030-3727-412A-9BCD-04BFE8138223}" presName="sibTrans" presStyleLbl="sibTrans1D1" presStyleIdx="12" presStyleCnt="14"/>
      <dgm:spPr/>
      <dgm:t>
        <a:bodyPr/>
        <a:lstStyle/>
        <a:p>
          <a:endParaRPr lang="en-GB"/>
        </a:p>
      </dgm:t>
    </dgm:pt>
    <dgm:pt modelId="{92D2B9D9-8805-4031-8CD5-17E31434EB1C}" type="pres">
      <dgm:prSet presAssocID="{5946A318-BC86-4543-8CD6-53802226A1A2}" presName="node" presStyleLbl="node1" presStyleIdx="13" presStyleCnt="14" custScaleX="1662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1F064D-09E3-4D53-9EA7-A034D12090F2}" type="pres">
      <dgm:prSet presAssocID="{5946A318-BC86-4543-8CD6-53802226A1A2}" presName="spNode" presStyleCnt="0"/>
      <dgm:spPr/>
    </dgm:pt>
    <dgm:pt modelId="{F0211E28-5141-432E-92C4-C7D27805FC26}" type="pres">
      <dgm:prSet presAssocID="{FEC2C0BA-90DA-4AD1-B128-6C88F6CDFBD1}" presName="sibTrans" presStyleLbl="sibTrans1D1" presStyleIdx="13" presStyleCnt="14"/>
      <dgm:spPr/>
      <dgm:t>
        <a:bodyPr/>
        <a:lstStyle/>
        <a:p>
          <a:endParaRPr lang="en-GB"/>
        </a:p>
      </dgm:t>
    </dgm:pt>
  </dgm:ptLst>
  <dgm:cxnLst>
    <dgm:cxn modelId="{5B78BB65-C35B-4586-90F6-63BAD88D58C4}" srcId="{CB0FA8F2-C557-48CF-87DB-503BF34F60AF}" destId="{3B50B34C-E027-415C-8D1A-43622F9DCC93}" srcOrd="12" destOrd="0" parTransId="{04CDAF79-EA82-4EE0-8FF7-F3C3E0FAA07E}" sibTransId="{0BC79030-3727-412A-9BCD-04BFE8138223}"/>
    <dgm:cxn modelId="{5DA2BEA6-D09C-4E01-8D6C-1E5609B8281D}" srcId="{CB0FA8F2-C557-48CF-87DB-503BF34F60AF}" destId="{98A1F26F-3A80-4F6B-BD34-6A38611B64E1}" srcOrd="4" destOrd="0" parTransId="{D7CCB8F3-F0FA-4897-B4C2-69A4D43466A3}" sibTransId="{D7DEBEC4-961A-4A82-9FAB-65A6F0E5844D}"/>
    <dgm:cxn modelId="{647BBDDC-A195-4B6E-AB14-C418DE2A7423}" type="presOf" srcId="{B1132695-2FD8-4B1D-A76E-A88C7EEB2159}" destId="{69B31C90-1F85-4184-BB2E-C3363BD67308}" srcOrd="0" destOrd="0" presId="urn:microsoft.com/office/officeart/2005/8/layout/cycle6"/>
    <dgm:cxn modelId="{4C192EB4-48D2-4015-B6CE-02D2EB1CFFED}" type="presOf" srcId="{A347739A-9779-46A1-9B2A-7C80DAED28BF}" destId="{5BFBADA9-11DE-4041-852B-21F18C0C65C0}" srcOrd="0" destOrd="0" presId="urn:microsoft.com/office/officeart/2005/8/layout/cycle6"/>
    <dgm:cxn modelId="{27DD319E-31E2-483C-B7D1-7E7B5E659079}" srcId="{CB0FA8F2-C557-48CF-87DB-503BF34F60AF}" destId="{5946A318-BC86-4543-8CD6-53802226A1A2}" srcOrd="13" destOrd="0" parTransId="{A77ECBB6-4564-47DD-A7E6-3B5CE6BEB936}" sibTransId="{FEC2C0BA-90DA-4AD1-B128-6C88F6CDFBD1}"/>
    <dgm:cxn modelId="{D8872293-68CA-4748-830C-91833A234FF4}" type="presOf" srcId="{9CA32255-CD9E-4C67-92E3-F1DE6C6A6B33}" destId="{6A9E64BF-AC4F-4A3F-A9FF-1F9B9B6DBC3A}" srcOrd="0" destOrd="0" presId="urn:microsoft.com/office/officeart/2005/8/layout/cycle6"/>
    <dgm:cxn modelId="{3A0C390D-FFCA-4290-A70B-AA8908313B17}" srcId="{CB0FA8F2-C557-48CF-87DB-503BF34F60AF}" destId="{B6A31BDC-FF2B-4FFA-8C2C-8704F0539D1E}" srcOrd="11" destOrd="0" parTransId="{A2471333-2E39-4ACE-A9AB-D9FD415FF643}" sibTransId="{34EFDF22-1D96-4D08-B85C-1477445AC339}"/>
    <dgm:cxn modelId="{C886ADCC-00DA-4244-B9FB-1ABEC765C218}" type="presOf" srcId="{98A1F26F-3A80-4F6B-BD34-6A38611B64E1}" destId="{9839445B-23C4-4DA0-9315-7A2B735B8B54}" srcOrd="0" destOrd="0" presId="urn:microsoft.com/office/officeart/2005/8/layout/cycle6"/>
    <dgm:cxn modelId="{40585127-0D99-4C72-93B4-686606E5F8A0}" srcId="{CB0FA8F2-C557-48CF-87DB-503BF34F60AF}" destId="{1400C7BA-CD36-44A2-A34A-AEE385188D74}" srcOrd="0" destOrd="0" parTransId="{152ACAC6-080D-4154-8C5C-EFEE8A3EDB5D}" sibTransId="{02851A92-3349-4D9D-B897-FF052706330B}"/>
    <dgm:cxn modelId="{43D7E528-F13E-48BB-A5B5-52121B03607D}" type="presOf" srcId="{CB0FA8F2-C557-48CF-87DB-503BF34F60AF}" destId="{A7BAD080-A504-4C05-BB45-CD268F71D723}" srcOrd="0" destOrd="0" presId="urn:microsoft.com/office/officeart/2005/8/layout/cycle6"/>
    <dgm:cxn modelId="{27C98314-27C4-4942-A067-B4BC867F3D1D}" srcId="{CB0FA8F2-C557-48CF-87DB-503BF34F60AF}" destId="{A347739A-9779-46A1-9B2A-7C80DAED28BF}" srcOrd="8" destOrd="0" parTransId="{4AB566FD-FC33-496A-A809-A04CE372B708}" sibTransId="{C6BDA497-7D7F-484F-8CD1-E326E5518406}"/>
    <dgm:cxn modelId="{C8D2F4F3-CA70-4475-8A4F-7FBFF5DFD151}" type="presOf" srcId="{631CAEDD-E9DB-42D5-BD6C-54519733D23C}" destId="{1142ACB6-8B89-425F-A99A-B71378FC101A}" srcOrd="0" destOrd="0" presId="urn:microsoft.com/office/officeart/2005/8/layout/cycle6"/>
    <dgm:cxn modelId="{4381442C-CFD6-44F6-9B1D-DF098BA8E43B}" type="presOf" srcId="{1400C7BA-CD36-44A2-A34A-AEE385188D74}" destId="{47013DB5-DC76-4446-9DAB-4FB853321932}" srcOrd="0" destOrd="0" presId="urn:microsoft.com/office/officeart/2005/8/layout/cycle6"/>
    <dgm:cxn modelId="{1D9977FF-8CA7-45E8-BF9D-8DEF21F09528}" type="presOf" srcId="{F7302B6E-29BF-4FD4-8078-FF8D9A6B48A6}" destId="{7ED66807-321A-4C0D-91D3-DAD1B217A94D}" srcOrd="0" destOrd="0" presId="urn:microsoft.com/office/officeart/2005/8/layout/cycle6"/>
    <dgm:cxn modelId="{98A65C75-7396-4C0E-BAC0-79025E6B37CD}" srcId="{CB0FA8F2-C557-48CF-87DB-503BF34F60AF}" destId="{5BAF1A21-6AC3-4246-9461-D3B0F3BB9CA4}" srcOrd="1" destOrd="0" parTransId="{EE528655-0445-451B-9EAD-8964458D4B00}" sibTransId="{631CAEDD-E9DB-42D5-BD6C-54519733D23C}"/>
    <dgm:cxn modelId="{3043A162-3F5B-40E2-B5A9-0E3333300FDD}" srcId="{CB0FA8F2-C557-48CF-87DB-503BF34F60AF}" destId="{600D1696-FF9C-4CA8-A73F-4F383F1F99B3}" srcOrd="7" destOrd="0" parTransId="{92C64752-9107-4D2C-8C09-7CCE23095C65}" sibTransId="{27172446-4F29-4CB3-8504-5378006A6E30}"/>
    <dgm:cxn modelId="{844E3E62-F8D2-47C0-9D2F-C31C2D9A91EB}" type="presOf" srcId="{C6BDA497-7D7F-484F-8CD1-E326E5518406}" destId="{3A6ACE48-C40A-4BBE-B202-A301C4D06DA9}" srcOrd="0" destOrd="0" presId="urn:microsoft.com/office/officeart/2005/8/layout/cycle6"/>
    <dgm:cxn modelId="{967ED136-195B-4F39-8ABB-4658528321EA}" type="presOf" srcId="{A1CD40BD-E3F9-49A2-BCDA-0853412BB8F2}" destId="{5EDA09E1-9142-433D-AA83-F9C7A543B751}" srcOrd="0" destOrd="0" presId="urn:microsoft.com/office/officeart/2005/8/layout/cycle6"/>
    <dgm:cxn modelId="{09621926-E37B-46DD-A8B0-FE56380C0D8E}" type="presOf" srcId="{554599EC-8A6B-47F5-8443-0F71776D4584}" destId="{6FE476E1-0E36-4437-9D4A-604E0183023C}" srcOrd="0" destOrd="0" presId="urn:microsoft.com/office/officeart/2005/8/layout/cycle6"/>
    <dgm:cxn modelId="{F0AD26C3-FC54-4F11-8FC3-6AC9F4EA0B66}" type="presOf" srcId="{B6A31BDC-FF2B-4FFA-8C2C-8704F0539D1E}" destId="{7569AE23-3D14-4EC7-9438-AE354E40AEB9}" srcOrd="0" destOrd="0" presId="urn:microsoft.com/office/officeart/2005/8/layout/cycle6"/>
    <dgm:cxn modelId="{689ADC3A-01F0-4CB8-8786-60715E58311F}" type="presOf" srcId="{3B50B34C-E027-415C-8D1A-43622F9DCC93}" destId="{B8DF737F-1908-4A5B-84E6-3048E7BA06D6}" srcOrd="0" destOrd="0" presId="urn:microsoft.com/office/officeart/2005/8/layout/cycle6"/>
    <dgm:cxn modelId="{CDE76D11-985C-47BF-B826-7CBF4FEC4DF4}" type="presOf" srcId="{5946A318-BC86-4543-8CD6-53802226A1A2}" destId="{92D2B9D9-8805-4031-8CD5-17E31434EB1C}" srcOrd="0" destOrd="0" presId="urn:microsoft.com/office/officeart/2005/8/layout/cycle6"/>
    <dgm:cxn modelId="{3AF56E97-BAFE-4B7C-8BCD-A2CC218FAC2D}" srcId="{CB0FA8F2-C557-48CF-87DB-503BF34F60AF}" destId="{9CA32255-CD9E-4C67-92E3-F1DE6C6A6B33}" srcOrd="9" destOrd="0" parTransId="{BFEF09BE-9EC1-4E47-AE6D-99848096073F}" sibTransId="{554599EC-8A6B-47F5-8443-0F71776D4584}"/>
    <dgm:cxn modelId="{797DDC45-7FE6-4642-9920-05BBBB9B5369}" srcId="{CB0FA8F2-C557-48CF-87DB-503BF34F60AF}" destId="{B1132695-2FD8-4B1D-A76E-A88C7EEB2159}" srcOrd="2" destOrd="0" parTransId="{754A10D9-214F-4709-8A17-E586D10B60D7}" sibTransId="{F3B8F35F-B7E6-40CD-A43E-DA5B349256ED}"/>
    <dgm:cxn modelId="{5D4C57EA-DD96-417E-9753-2E9057D6BF48}" type="presOf" srcId="{5BAF1A21-6AC3-4246-9461-D3B0F3BB9CA4}" destId="{CD95C5C2-5179-41D9-8C12-3DC38BDC87F5}" srcOrd="0" destOrd="0" presId="urn:microsoft.com/office/officeart/2005/8/layout/cycle6"/>
    <dgm:cxn modelId="{96F2A8F8-F1E8-4266-B39B-D43A2317B8D3}" srcId="{CB0FA8F2-C557-48CF-87DB-503BF34F60AF}" destId="{67154ECF-839A-493B-81CC-43F7555247E7}" srcOrd="5" destOrd="0" parTransId="{4797AC6A-9FFA-4682-B4B1-63599B3DB3EC}" sibTransId="{A1CD40BD-E3F9-49A2-BCDA-0853412BB8F2}"/>
    <dgm:cxn modelId="{316AABBD-BD1B-48EE-AA8E-B8B769FFF7FF}" type="presOf" srcId="{FEC2C0BA-90DA-4AD1-B128-6C88F6CDFBD1}" destId="{F0211E28-5141-432E-92C4-C7D27805FC26}" srcOrd="0" destOrd="0" presId="urn:microsoft.com/office/officeart/2005/8/layout/cycle6"/>
    <dgm:cxn modelId="{FCB343B5-2AFF-4230-9488-DF32548BBDFA}" type="presOf" srcId="{27172446-4F29-4CB3-8504-5378006A6E30}" destId="{6E458905-0E93-467B-9268-8A9E21786702}" srcOrd="0" destOrd="0" presId="urn:microsoft.com/office/officeart/2005/8/layout/cycle6"/>
    <dgm:cxn modelId="{1163D710-7162-47C0-B8A1-C29BBD088ABA}" srcId="{CB0FA8F2-C557-48CF-87DB-503BF34F60AF}" destId="{4AB3B494-76BD-497C-A09D-18101FBBB6F7}" srcOrd="10" destOrd="0" parTransId="{3730D4B2-61FB-4D9E-9548-0B0C654FB729}" sibTransId="{D6850A17-AE5F-418A-B6C1-3BEAB5CC15E8}"/>
    <dgm:cxn modelId="{3F5FDD60-CEF8-4E6B-87C8-0266FCD1EB1F}" type="presOf" srcId="{67154ECF-839A-493B-81CC-43F7555247E7}" destId="{E691AEB6-D966-4E8A-930C-3645580B6755}" srcOrd="0" destOrd="0" presId="urn:microsoft.com/office/officeart/2005/8/layout/cycle6"/>
    <dgm:cxn modelId="{F6E4160F-53A4-44D6-B0EA-B61798CE3D96}" type="presOf" srcId="{02851A92-3349-4D9D-B897-FF052706330B}" destId="{7263FE38-430F-4796-BFE1-BA090E54B4F1}" srcOrd="0" destOrd="0" presId="urn:microsoft.com/office/officeart/2005/8/layout/cycle6"/>
    <dgm:cxn modelId="{3187AC33-69F2-451A-AE6F-11CA06206F11}" type="presOf" srcId="{1AA06572-41E3-4179-A120-77713091952D}" destId="{E1B542DC-FFC1-4379-B214-BC9B35485F5B}" srcOrd="0" destOrd="0" presId="urn:microsoft.com/office/officeart/2005/8/layout/cycle6"/>
    <dgm:cxn modelId="{7BFBA6DF-2C74-45DF-BBDC-92C8A18D5D26}" srcId="{CB0FA8F2-C557-48CF-87DB-503BF34F60AF}" destId="{52B93CDE-89C6-4082-B24A-8A6800348994}" srcOrd="6" destOrd="0" parTransId="{61D19727-AA62-4412-B74E-C95E2961DEC2}" sibTransId="{1AA06572-41E3-4179-A120-77713091952D}"/>
    <dgm:cxn modelId="{21FCC098-DE0A-470E-BED2-FE0EDFC06C75}" type="presOf" srcId="{34EFDF22-1D96-4D08-B85C-1477445AC339}" destId="{33D4523A-CF71-48C7-BAE9-17B93B898316}" srcOrd="0" destOrd="0" presId="urn:microsoft.com/office/officeart/2005/8/layout/cycle6"/>
    <dgm:cxn modelId="{17F7CA04-6E42-4ECF-9F02-0EE1B3EBA491}" type="presOf" srcId="{D7DEBEC4-961A-4A82-9FAB-65A6F0E5844D}" destId="{34E47C0E-1E06-435E-9F54-D5F430B94F57}" srcOrd="0" destOrd="0" presId="urn:microsoft.com/office/officeart/2005/8/layout/cycle6"/>
    <dgm:cxn modelId="{76CF41EB-8DE6-4B0B-AB04-4090655C7CEE}" type="presOf" srcId="{4AB3B494-76BD-497C-A09D-18101FBBB6F7}" destId="{056105C6-5EB9-4104-B54B-50C82BFD0F3E}" srcOrd="0" destOrd="0" presId="urn:microsoft.com/office/officeart/2005/8/layout/cycle6"/>
    <dgm:cxn modelId="{8B673D48-DBED-4156-B3AA-D46363A96CB2}" srcId="{CB0FA8F2-C557-48CF-87DB-503BF34F60AF}" destId="{AB6BF515-C33E-4BE3-A32C-4AF020153E8A}" srcOrd="3" destOrd="0" parTransId="{C59B0394-5C05-4300-B5C1-E8659273FDA7}" sibTransId="{F7302B6E-29BF-4FD4-8078-FF8D9A6B48A6}"/>
    <dgm:cxn modelId="{2CFF4E17-2812-466B-BA6C-DA2AB40486E8}" type="presOf" srcId="{0BC79030-3727-412A-9BCD-04BFE8138223}" destId="{81D583A3-3C59-4522-9110-57AB25F4F478}" srcOrd="0" destOrd="0" presId="urn:microsoft.com/office/officeart/2005/8/layout/cycle6"/>
    <dgm:cxn modelId="{DC0CE549-0C90-4906-8252-AEC04E71FD9C}" type="presOf" srcId="{D6850A17-AE5F-418A-B6C1-3BEAB5CC15E8}" destId="{D3554325-4951-4459-8A6B-5057F84050B2}" srcOrd="0" destOrd="0" presId="urn:microsoft.com/office/officeart/2005/8/layout/cycle6"/>
    <dgm:cxn modelId="{AC1886C9-BC86-4049-BD8F-B660CCD98EA1}" type="presOf" srcId="{F3B8F35F-B7E6-40CD-A43E-DA5B349256ED}" destId="{143CF79C-AA59-4F0C-B75A-BB5134495A93}" srcOrd="0" destOrd="0" presId="urn:microsoft.com/office/officeart/2005/8/layout/cycle6"/>
    <dgm:cxn modelId="{DC3A5058-2FC4-4504-9CCE-3CC2B23B8512}" type="presOf" srcId="{600D1696-FF9C-4CA8-A73F-4F383F1F99B3}" destId="{634D0EB0-FD46-4CCD-9714-5F48905426CD}" srcOrd="0" destOrd="0" presId="urn:microsoft.com/office/officeart/2005/8/layout/cycle6"/>
    <dgm:cxn modelId="{85B2C23C-4F94-4199-A586-26EE4EEE8E86}" type="presOf" srcId="{AB6BF515-C33E-4BE3-A32C-4AF020153E8A}" destId="{2815FCC1-01CC-44C7-904F-F648E03D9E53}" srcOrd="0" destOrd="0" presId="urn:microsoft.com/office/officeart/2005/8/layout/cycle6"/>
    <dgm:cxn modelId="{BBBF065C-C013-4190-9FFF-789CFA0BE8FB}" type="presOf" srcId="{52B93CDE-89C6-4082-B24A-8A6800348994}" destId="{87FA5C6D-FF0C-4338-9427-9CE4AAE76AD8}" srcOrd="0" destOrd="0" presId="urn:microsoft.com/office/officeart/2005/8/layout/cycle6"/>
    <dgm:cxn modelId="{8EFAD065-A52C-473E-94F5-BDF91F46D10B}" type="presParOf" srcId="{A7BAD080-A504-4C05-BB45-CD268F71D723}" destId="{47013DB5-DC76-4446-9DAB-4FB853321932}" srcOrd="0" destOrd="0" presId="urn:microsoft.com/office/officeart/2005/8/layout/cycle6"/>
    <dgm:cxn modelId="{45B56BE1-9EF7-49AD-A7F8-90B3E8729673}" type="presParOf" srcId="{A7BAD080-A504-4C05-BB45-CD268F71D723}" destId="{F3BE95F8-E408-4ABC-8CD8-FBE9F237DBD8}" srcOrd="1" destOrd="0" presId="urn:microsoft.com/office/officeart/2005/8/layout/cycle6"/>
    <dgm:cxn modelId="{408B7CBC-FD82-485C-BE8D-FA974CA42FB3}" type="presParOf" srcId="{A7BAD080-A504-4C05-BB45-CD268F71D723}" destId="{7263FE38-430F-4796-BFE1-BA090E54B4F1}" srcOrd="2" destOrd="0" presId="urn:microsoft.com/office/officeart/2005/8/layout/cycle6"/>
    <dgm:cxn modelId="{110185FC-76A8-4D94-A729-FA07904FDBFD}" type="presParOf" srcId="{A7BAD080-A504-4C05-BB45-CD268F71D723}" destId="{CD95C5C2-5179-41D9-8C12-3DC38BDC87F5}" srcOrd="3" destOrd="0" presId="urn:microsoft.com/office/officeart/2005/8/layout/cycle6"/>
    <dgm:cxn modelId="{516C099A-91E2-4812-AB84-511E2C330B0E}" type="presParOf" srcId="{A7BAD080-A504-4C05-BB45-CD268F71D723}" destId="{56357B9F-17AD-4249-AF38-89AFE7BF0433}" srcOrd="4" destOrd="0" presId="urn:microsoft.com/office/officeart/2005/8/layout/cycle6"/>
    <dgm:cxn modelId="{BE521041-7C1D-4147-ABF1-6C82404AED03}" type="presParOf" srcId="{A7BAD080-A504-4C05-BB45-CD268F71D723}" destId="{1142ACB6-8B89-425F-A99A-B71378FC101A}" srcOrd="5" destOrd="0" presId="urn:microsoft.com/office/officeart/2005/8/layout/cycle6"/>
    <dgm:cxn modelId="{B69F46A4-AACD-40C7-B1CE-750F4AA4EDC9}" type="presParOf" srcId="{A7BAD080-A504-4C05-BB45-CD268F71D723}" destId="{69B31C90-1F85-4184-BB2E-C3363BD67308}" srcOrd="6" destOrd="0" presId="urn:microsoft.com/office/officeart/2005/8/layout/cycle6"/>
    <dgm:cxn modelId="{F79C3E42-6D73-4513-872C-8789F19B425A}" type="presParOf" srcId="{A7BAD080-A504-4C05-BB45-CD268F71D723}" destId="{3CCBF0EF-ACB6-463E-A5C1-5AB469CB1BBE}" srcOrd="7" destOrd="0" presId="urn:microsoft.com/office/officeart/2005/8/layout/cycle6"/>
    <dgm:cxn modelId="{A8C8896C-4A63-402E-8FBC-71D279227A94}" type="presParOf" srcId="{A7BAD080-A504-4C05-BB45-CD268F71D723}" destId="{143CF79C-AA59-4F0C-B75A-BB5134495A93}" srcOrd="8" destOrd="0" presId="urn:microsoft.com/office/officeart/2005/8/layout/cycle6"/>
    <dgm:cxn modelId="{06F0EAD6-3D5D-4AC1-AE6B-AD01EF6880C9}" type="presParOf" srcId="{A7BAD080-A504-4C05-BB45-CD268F71D723}" destId="{2815FCC1-01CC-44C7-904F-F648E03D9E53}" srcOrd="9" destOrd="0" presId="urn:microsoft.com/office/officeart/2005/8/layout/cycle6"/>
    <dgm:cxn modelId="{99DDF7D8-B942-42EE-B3B6-11458FEFAC64}" type="presParOf" srcId="{A7BAD080-A504-4C05-BB45-CD268F71D723}" destId="{60B5EFD9-3F9F-4AA3-A95B-2B63A29E20E7}" srcOrd="10" destOrd="0" presId="urn:microsoft.com/office/officeart/2005/8/layout/cycle6"/>
    <dgm:cxn modelId="{BA67FB0A-6F09-4007-AAE6-7C7CE0EF609D}" type="presParOf" srcId="{A7BAD080-A504-4C05-BB45-CD268F71D723}" destId="{7ED66807-321A-4C0D-91D3-DAD1B217A94D}" srcOrd="11" destOrd="0" presId="urn:microsoft.com/office/officeart/2005/8/layout/cycle6"/>
    <dgm:cxn modelId="{7B72BBBA-11F7-4CBA-B82C-67276B9F1A49}" type="presParOf" srcId="{A7BAD080-A504-4C05-BB45-CD268F71D723}" destId="{9839445B-23C4-4DA0-9315-7A2B735B8B54}" srcOrd="12" destOrd="0" presId="urn:microsoft.com/office/officeart/2005/8/layout/cycle6"/>
    <dgm:cxn modelId="{432AB96B-42A1-405D-9F52-0AA34736139C}" type="presParOf" srcId="{A7BAD080-A504-4C05-BB45-CD268F71D723}" destId="{2905AC8B-B224-414C-9646-32B483C2A32B}" srcOrd="13" destOrd="0" presId="urn:microsoft.com/office/officeart/2005/8/layout/cycle6"/>
    <dgm:cxn modelId="{F1AE6015-FF4A-44C9-8A5D-9A3C17D941E9}" type="presParOf" srcId="{A7BAD080-A504-4C05-BB45-CD268F71D723}" destId="{34E47C0E-1E06-435E-9F54-D5F430B94F57}" srcOrd="14" destOrd="0" presId="urn:microsoft.com/office/officeart/2005/8/layout/cycle6"/>
    <dgm:cxn modelId="{E28A5CD8-C1B4-4DF0-8B76-D86954BE4E63}" type="presParOf" srcId="{A7BAD080-A504-4C05-BB45-CD268F71D723}" destId="{E691AEB6-D966-4E8A-930C-3645580B6755}" srcOrd="15" destOrd="0" presId="urn:microsoft.com/office/officeart/2005/8/layout/cycle6"/>
    <dgm:cxn modelId="{E488E464-30D9-452B-8CE4-5A37740D6350}" type="presParOf" srcId="{A7BAD080-A504-4C05-BB45-CD268F71D723}" destId="{D44FF00C-AD2D-488A-8A2F-03A3E728C72A}" srcOrd="16" destOrd="0" presId="urn:microsoft.com/office/officeart/2005/8/layout/cycle6"/>
    <dgm:cxn modelId="{FBA4CA69-6735-462C-BDF2-F93C945E77FC}" type="presParOf" srcId="{A7BAD080-A504-4C05-BB45-CD268F71D723}" destId="{5EDA09E1-9142-433D-AA83-F9C7A543B751}" srcOrd="17" destOrd="0" presId="urn:microsoft.com/office/officeart/2005/8/layout/cycle6"/>
    <dgm:cxn modelId="{41E46EE5-06E2-4D29-A526-714AE09D16D8}" type="presParOf" srcId="{A7BAD080-A504-4C05-BB45-CD268F71D723}" destId="{87FA5C6D-FF0C-4338-9427-9CE4AAE76AD8}" srcOrd="18" destOrd="0" presId="urn:microsoft.com/office/officeart/2005/8/layout/cycle6"/>
    <dgm:cxn modelId="{D6B60841-F704-4784-BBDA-93ECF779294C}" type="presParOf" srcId="{A7BAD080-A504-4C05-BB45-CD268F71D723}" destId="{F207ADCD-DC06-424F-B688-5BE88CA6930E}" srcOrd="19" destOrd="0" presId="urn:microsoft.com/office/officeart/2005/8/layout/cycle6"/>
    <dgm:cxn modelId="{91293FC9-AE48-4DF5-9BF1-110FB57D6FDE}" type="presParOf" srcId="{A7BAD080-A504-4C05-BB45-CD268F71D723}" destId="{E1B542DC-FFC1-4379-B214-BC9B35485F5B}" srcOrd="20" destOrd="0" presId="urn:microsoft.com/office/officeart/2005/8/layout/cycle6"/>
    <dgm:cxn modelId="{65CE289C-7778-496A-BD3D-B36297676BE4}" type="presParOf" srcId="{A7BAD080-A504-4C05-BB45-CD268F71D723}" destId="{634D0EB0-FD46-4CCD-9714-5F48905426CD}" srcOrd="21" destOrd="0" presId="urn:microsoft.com/office/officeart/2005/8/layout/cycle6"/>
    <dgm:cxn modelId="{9FDBC943-97FA-45B6-B0BE-898E7FDD7A48}" type="presParOf" srcId="{A7BAD080-A504-4C05-BB45-CD268F71D723}" destId="{89BBB37D-A33C-4A35-849F-9DE107C6C2AB}" srcOrd="22" destOrd="0" presId="urn:microsoft.com/office/officeart/2005/8/layout/cycle6"/>
    <dgm:cxn modelId="{648E3A22-1227-4A72-A073-8F44D9F6E5A9}" type="presParOf" srcId="{A7BAD080-A504-4C05-BB45-CD268F71D723}" destId="{6E458905-0E93-467B-9268-8A9E21786702}" srcOrd="23" destOrd="0" presId="urn:microsoft.com/office/officeart/2005/8/layout/cycle6"/>
    <dgm:cxn modelId="{F994416A-3013-4A03-B988-9A3020B1752D}" type="presParOf" srcId="{A7BAD080-A504-4C05-BB45-CD268F71D723}" destId="{5BFBADA9-11DE-4041-852B-21F18C0C65C0}" srcOrd="24" destOrd="0" presId="urn:microsoft.com/office/officeart/2005/8/layout/cycle6"/>
    <dgm:cxn modelId="{53CC2660-5CE6-4186-AA40-09531D96B5C4}" type="presParOf" srcId="{A7BAD080-A504-4C05-BB45-CD268F71D723}" destId="{E9294282-9E3F-4EC7-912E-6F93EC2C6565}" srcOrd="25" destOrd="0" presId="urn:microsoft.com/office/officeart/2005/8/layout/cycle6"/>
    <dgm:cxn modelId="{798E6356-7058-467B-BD12-B0F9C3FF4CE5}" type="presParOf" srcId="{A7BAD080-A504-4C05-BB45-CD268F71D723}" destId="{3A6ACE48-C40A-4BBE-B202-A301C4D06DA9}" srcOrd="26" destOrd="0" presId="urn:microsoft.com/office/officeart/2005/8/layout/cycle6"/>
    <dgm:cxn modelId="{E55FB992-51ED-4834-A7B8-DC64ABA5565F}" type="presParOf" srcId="{A7BAD080-A504-4C05-BB45-CD268F71D723}" destId="{6A9E64BF-AC4F-4A3F-A9FF-1F9B9B6DBC3A}" srcOrd="27" destOrd="0" presId="urn:microsoft.com/office/officeart/2005/8/layout/cycle6"/>
    <dgm:cxn modelId="{5BE66A1E-60F4-41CC-8941-EE296FC2BD53}" type="presParOf" srcId="{A7BAD080-A504-4C05-BB45-CD268F71D723}" destId="{38409DC6-8338-4D51-ABE0-58473AAE3754}" srcOrd="28" destOrd="0" presId="urn:microsoft.com/office/officeart/2005/8/layout/cycle6"/>
    <dgm:cxn modelId="{90431B83-92C7-4A3D-B503-56A01D3978BC}" type="presParOf" srcId="{A7BAD080-A504-4C05-BB45-CD268F71D723}" destId="{6FE476E1-0E36-4437-9D4A-604E0183023C}" srcOrd="29" destOrd="0" presId="urn:microsoft.com/office/officeart/2005/8/layout/cycle6"/>
    <dgm:cxn modelId="{E48DA577-5EE1-43F9-A0FF-E6940FDA2F07}" type="presParOf" srcId="{A7BAD080-A504-4C05-BB45-CD268F71D723}" destId="{056105C6-5EB9-4104-B54B-50C82BFD0F3E}" srcOrd="30" destOrd="0" presId="urn:microsoft.com/office/officeart/2005/8/layout/cycle6"/>
    <dgm:cxn modelId="{BEBF04FA-15CE-4BD2-884B-6BAA03884A61}" type="presParOf" srcId="{A7BAD080-A504-4C05-BB45-CD268F71D723}" destId="{B9DEAFF4-0770-49CA-B080-60A618C7DBA6}" srcOrd="31" destOrd="0" presId="urn:microsoft.com/office/officeart/2005/8/layout/cycle6"/>
    <dgm:cxn modelId="{3331BFC9-810E-45D3-ACE0-76C249DE9DB0}" type="presParOf" srcId="{A7BAD080-A504-4C05-BB45-CD268F71D723}" destId="{D3554325-4951-4459-8A6B-5057F84050B2}" srcOrd="32" destOrd="0" presId="urn:microsoft.com/office/officeart/2005/8/layout/cycle6"/>
    <dgm:cxn modelId="{FBED5C20-2178-4C1C-8BA4-CB5E85705895}" type="presParOf" srcId="{A7BAD080-A504-4C05-BB45-CD268F71D723}" destId="{7569AE23-3D14-4EC7-9438-AE354E40AEB9}" srcOrd="33" destOrd="0" presId="urn:microsoft.com/office/officeart/2005/8/layout/cycle6"/>
    <dgm:cxn modelId="{341325AD-1865-4679-811D-BC83A379B477}" type="presParOf" srcId="{A7BAD080-A504-4C05-BB45-CD268F71D723}" destId="{D29C5963-324A-4AEF-863A-4FD1149937C4}" srcOrd="34" destOrd="0" presId="urn:microsoft.com/office/officeart/2005/8/layout/cycle6"/>
    <dgm:cxn modelId="{058C35CD-1560-474A-92A3-9E18E142CA08}" type="presParOf" srcId="{A7BAD080-A504-4C05-BB45-CD268F71D723}" destId="{33D4523A-CF71-48C7-BAE9-17B93B898316}" srcOrd="35" destOrd="0" presId="urn:microsoft.com/office/officeart/2005/8/layout/cycle6"/>
    <dgm:cxn modelId="{D84E269B-D113-4E2D-9A61-6A9A8CAC1BF3}" type="presParOf" srcId="{A7BAD080-A504-4C05-BB45-CD268F71D723}" destId="{B8DF737F-1908-4A5B-84E6-3048E7BA06D6}" srcOrd="36" destOrd="0" presId="urn:microsoft.com/office/officeart/2005/8/layout/cycle6"/>
    <dgm:cxn modelId="{707B2A24-299F-48DC-9700-7F884FBD03EC}" type="presParOf" srcId="{A7BAD080-A504-4C05-BB45-CD268F71D723}" destId="{93EF3CDA-6FA1-48E9-BB15-456D05A455BC}" srcOrd="37" destOrd="0" presId="urn:microsoft.com/office/officeart/2005/8/layout/cycle6"/>
    <dgm:cxn modelId="{9061D098-411A-4C32-8857-6C602478587E}" type="presParOf" srcId="{A7BAD080-A504-4C05-BB45-CD268F71D723}" destId="{81D583A3-3C59-4522-9110-57AB25F4F478}" srcOrd="38" destOrd="0" presId="urn:microsoft.com/office/officeart/2005/8/layout/cycle6"/>
    <dgm:cxn modelId="{ADA61091-EBB6-4667-BCA7-83D8D5DB11D0}" type="presParOf" srcId="{A7BAD080-A504-4C05-BB45-CD268F71D723}" destId="{92D2B9D9-8805-4031-8CD5-17E31434EB1C}" srcOrd="39" destOrd="0" presId="urn:microsoft.com/office/officeart/2005/8/layout/cycle6"/>
    <dgm:cxn modelId="{C9290354-8345-446F-A198-760E71EEEDB2}" type="presParOf" srcId="{A7BAD080-A504-4C05-BB45-CD268F71D723}" destId="{891F064D-09E3-4D53-9EA7-A034D12090F2}" srcOrd="40" destOrd="0" presId="urn:microsoft.com/office/officeart/2005/8/layout/cycle6"/>
    <dgm:cxn modelId="{B088750B-D766-433A-8A53-DB51F3805930}" type="presParOf" srcId="{A7BAD080-A504-4C05-BB45-CD268F71D723}" destId="{F0211E28-5141-432E-92C4-C7D27805FC26}" srcOrd="41" destOrd="0" presId="urn:microsoft.com/office/officeart/2005/8/layout/cycle6"/>
  </dgm:cxnLst>
  <dgm:bg>
    <a:effectLst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13DB5-DC76-4446-9DAB-4FB853321932}">
      <dsp:nvSpPr>
        <dsp:cNvPr id="0" name=""/>
        <dsp:cNvSpPr/>
      </dsp:nvSpPr>
      <dsp:spPr>
        <a:xfrm>
          <a:off x="2629653" y="3820"/>
          <a:ext cx="1087740" cy="44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HEART DISEASE</a:t>
          </a:r>
          <a:endParaRPr lang="en-GB" sz="1400" b="1" kern="1200" dirty="0"/>
        </a:p>
      </dsp:txBody>
      <dsp:txXfrm>
        <a:off x="2651140" y="25307"/>
        <a:ext cx="1044766" cy="397182"/>
      </dsp:txXfrm>
    </dsp:sp>
    <dsp:sp modelId="{7263FE38-430F-4796-BFE1-BA090E54B4F1}">
      <dsp:nvSpPr>
        <dsp:cNvPr id="0" name=""/>
        <dsp:cNvSpPr/>
      </dsp:nvSpPr>
      <dsp:spPr>
        <a:xfrm>
          <a:off x="1291012" y="268427"/>
          <a:ext cx="5345710" cy="5345710"/>
        </a:xfrm>
        <a:custGeom>
          <a:avLst/>
          <a:gdLst/>
          <a:ahLst/>
          <a:cxnLst/>
          <a:rect l="0" t="0" r="0" b="0"/>
          <a:pathLst>
            <a:path>
              <a:moveTo>
                <a:pt x="2428625" y="11181"/>
              </a:moveTo>
              <a:arcTo wR="2672855" hR="2672855" stAng="15885441" swAng="2841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5C5C2-5179-41D9-8C12-3DC38BDC87F5}">
      <dsp:nvSpPr>
        <dsp:cNvPr id="0" name=""/>
        <dsp:cNvSpPr/>
      </dsp:nvSpPr>
      <dsp:spPr>
        <a:xfrm>
          <a:off x="3831585" y="268513"/>
          <a:ext cx="1291329" cy="44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ALZHEIMER’S</a:t>
          </a:r>
          <a:endParaRPr lang="en-GB" sz="1400" b="1" kern="1200" dirty="0"/>
        </a:p>
      </dsp:txBody>
      <dsp:txXfrm>
        <a:off x="3853072" y="290000"/>
        <a:ext cx="1248355" cy="397182"/>
      </dsp:txXfrm>
    </dsp:sp>
    <dsp:sp modelId="{1142ACB6-8B89-425F-A99A-B71378FC101A}">
      <dsp:nvSpPr>
        <dsp:cNvPr id="0" name=""/>
        <dsp:cNvSpPr/>
      </dsp:nvSpPr>
      <dsp:spPr>
        <a:xfrm>
          <a:off x="207942" y="-124828"/>
          <a:ext cx="5345710" cy="5345710"/>
        </a:xfrm>
        <a:custGeom>
          <a:avLst/>
          <a:gdLst/>
          <a:ahLst/>
          <a:cxnLst/>
          <a:rect l="0" t="0" r="0" b="0"/>
          <a:pathLst>
            <a:path>
              <a:moveTo>
                <a:pt x="4614843" y="836326"/>
              </a:moveTo>
              <a:arcTo wR="2672855" hR="2672855" stAng="18995924" swAng="4915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31C90-1F85-4184-BB2E-C3363BD67308}">
      <dsp:nvSpPr>
        <dsp:cNvPr id="0" name=""/>
        <dsp:cNvSpPr/>
      </dsp:nvSpPr>
      <dsp:spPr>
        <a:xfrm>
          <a:off x="4719376" y="1010177"/>
          <a:ext cx="1087740" cy="44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mtClean="0"/>
            <a:t>DIABETES</a:t>
          </a:r>
          <a:endParaRPr lang="en-GB" sz="1400" b="1" kern="1200" dirty="0"/>
        </a:p>
      </dsp:txBody>
      <dsp:txXfrm>
        <a:off x="4740863" y="1031664"/>
        <a:ext cx="1044766" cy="397182"/>
      </dsp:txXfrm>
    </dsp:sp>
    <dsp:sp modelId="{143CF79C-AA59-4F0C-B75A-BB5134495A93}">
      <dsp:nvSpPr>
        <dsp:cNvPr id="0" name=""/>
        <dsp:cNvSpPr/>
      </dsp:nvSpPr>
      <dsp:spPr>
        <a:xfrm>
          <a:off x="500668" y="223898"/>
          <a:ext cx="5345710" cy="5345710"/>
        </a:xfrm>
        <a:custGeom>
          <a:avLst/>
          <a:gdLst/>
          <a:ahLst/>
          <a:cxnLst/>
          <a:rect l="0" t="0" r="0" b="0"/>
          <a:pathLst>
            <a:path>
              <a:moveTo>
                <a:pt x="4924297" y="1232312"/>
              </a:moveTo>
              <a:arcTo wR="2672855" hR="2672855" stAng="19643257" swAng="8827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5FCC1-01CC-44C7-904F-F648E03D9E53}">
      <dsp:nvSpPr>
        <dsp:cNvPr id="0" name=""/>
        <dsp:cNvSpPr/>
      </dsp:nvSpPr>
      <dsp:spPr>
        <a:xfrm>
          <a:off x="5235494" y="2081909"/>
          <a:ext cx="1087740" cy="44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LOW  TEST’E</a:t>
          </a:r>
          <a:endParaRPr lang="en-GB" sz="1400" b="1" kern="1200" dirty="0"/>
        </a:p>
      </dsp:txBody>
      <dsp:txXfrm>
        <a:off x="5256981" y="2103396"/>
        <a:ext cx="1044766" cy="397182"/>
      </dsp:txXfrm>
    </dsp:sp>
    <dsp:sp modelId="{7ED66807-321A-4C0D-91D3-DAD1B217A94D}">
      <dsp:nvSpPr>
        <dsp:cNvPr id="0" name=""/>
        <dsp:cNvSpPr/>
      </dsp:nvSpPr>
      <dsp:spPr>
        <a:xfrm>
          <a:off x="500668" y="223898"/>
          <a:ext cx="5345710" cy="5345710"/>
        </a:xfrm>
        <a:custGeom>
          <a:avLst/>
          <a:gdLst/>
          <a:ahLst/>
          <a:cxnLst/>
          <a:rect l="0" t="0" r="0" b="0"/>
          <a:pathLst>
            <a:path>
              <a:moveTo>
                <a:pt x="5320357" y="2305588"/>
              </a:moveTo>
              <a:arcTo wR="2672855" hR="2672855" stAng="21126133" swAng="9477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9445B-23C4-4DA0-9315-7A2B735B8B54}">
      <dsp:nvSpPr>
        <dsp:cNvPr id="0" name=""/>
        <dsp:cNvSpPr/>
      </dsp:nvSpPr>
      <dsp:spPr>
        <a:xfrm>
          <a:off x="5235494" y="3271441"/>
          <a:ext cx="1087740" cy="44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PCOS</a:t>
          </a:r>
          <a:endParaRPr lang="en-GB" sz="1400" b="1" kern="1200" dirty="0"/>
        </a:p>
      </dsp:txBody>
      <dsp:txXfrm>
        <a:off x="5256981" y="3292928"/>
        <a:ext cx="1044766" cy="397182"/>
      </dsp:txXfrm>
    </dsp:sp>
    <dsp:sp modelId="{34E47C0E-1E06-435E-9F54-D5F430B94F57}">
      <dsp:nvSpPr>
        <dsp:cNvPr id="0" name=""/>
        <dsp:cNvSpPr/>
      </dsp:nvSpPr>
      <dsp:spPr>
        <a:xfrm>
          <a:off x="500668" y="223898"/>
          <a:ext cx="5345710" cy="5345710"/>
        </a:xfrm>
        <a:custGeom>
          <a:avLst/>
          <a:gdLst/>
          <a:ahLst/>
          <a:cxnLst/>
          <a:rect l="0" t="0" r="0" b="0"/>
          <a:pathLst>
            <a:path>
              <a:moveTo>
                <a:pt x="5216338" y="3494347"/>
              </a:moveTo>
              <a:arcTo wR="2672855" hR="2672855" stAng="1073963" swAng="8827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1AEB6-D966-4E8A-930C-3645580B6755}">
      <dsp:nvSpPr>
        <dsp:cNvPr id="0" name=""/>
        <dsp:cNvSpPr/>
      </dsp:nvSpPr>
      <dsp:spPr>
        <a:xfrm>
          <a:off x="4719376" y="4343173"/>
          <a:ext cx="1087740" cy="44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FATTY LIVER</a:t>
          </a:r>
          <a:endParaRPr lang="en-GB" sz="1400" b="1" kern="1200" dirty="0"/>
        </a:p>
      </dsp:txBody>
      <dsp:txXfrm>
        <a:off x="4740863" y="4364660"/>
        <a:ext cx="1044766" cy="397182"/>
      </dsp:txXfrm>
    </dsp:sp>
    <dsp:sp modelId="{5EDA09E1-9142-433D-AA83-F9C7A543B751}">
      <dsp:nvSpPr>
        <dsp:cNvPr id="0" name=""/>
        <dsp:cNvSpPr/>
      </dsp:nvSpPr>
      <dsp:spPr>
        <a:xfrm>
          <a:off x="40573" y="843514"/>
          <a:ext cx="5345710" cy="5345710"/>
        </a:xfrm>
        <a:custGeom>
          <a:avLst/>
          <a:gdLst/>
          <a:ahLst/>
          <a:cxnLst/>
          <a:rect l="0" t="0" r="0" b="0"/>
          <a:pathLst>
            <a:path>
              <a:moveTo>
                <a:pt x="5024667" y="3942948"/>
              </a:moveTo>
              <a:arcTo wR="2672855" hR="2672855" stAng="1702273" swAng="4490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A5C6D-FF0C-4338-9427-9CE4AAE76AD8}">
      <dsp:nvSpPr>
        <dsp:cNvPr id="0" name=""/>
        <dsp:cNvSpPr/>
      </dsp:nvSpPr>
      <dsp:spPr>
        <a:xfrm>
          <a:off x="3903595" y="5084846"/>
          <a:ext cx="1291329" cy="44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SARCOPENIA</a:t>
          </a:r>
          <a:endParaRPr lang="en-GB" sz="1400" b="1" kern="1200" dirty="0"/>
        </a:p>
      </dsp:txBody>
      <dsp:txXfrm>
        <a:off x="3925082" y="5106333"/>
        <a:ext cx="1248355" cy="397182"/>
      </dsp:txXfrm>
    </dsp:sp>
    <dsp:sp modelId="{E1B542DC-FFC1-4379-B214-BC9B35485F5B}">
      <dsp:nvSpPr>
        <dsp:cNvPr id="0" name=""/>
        <dsp:cNvSpPr/>
      </dsp:nvSpPr>
      <dsp:spPr>
        <a:xfrm>
          <a:off x="1303647" y="180568"/>
          <a:ext cx="5345710" cy="5345710"/>
        </a:xfrm>
        <a:custGeom>
          <a:avLst/>
          <a:gdLst/>
          <a:ahLst/>
          <a:cxnLst/>
          <a:rect l="0" t="0" r="0" b="0"/>
          <a:pathLst>
            <a:path>
              <a:moveTo>
                <a:pt x="2752035" y="5344537"/>
              </a:moveTo>
              <a:arcTo wR="2672855" hR="2672855" stAng="5298146" swAng="4312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D0EB0-FD46-4CCD-9714-5F48905426CD}">
      <dsp:nvSpPr>
        <dsp:cNvPr id="0" name=""/>
        <dsp:cNvSpPr/>
      </dsp:nvSpPr>
      <dsp:spPr>
        <a:xfrm>
          <a:off x="2629653" y="5349530"/>
          <a:ext cx="1087740" cy="44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MIGRAINES</a:t>
          </a:r>
          <a:endParaRPr lang="en-GB" sz="1400" b="1" kern="1200" dirty="0"/>
        </a:p>
      </dsp:txBody>
      <dsp:txXfrm>
        <a:off x="2651140" y="5371017"/>
        <a:ext cx="1044766" cy="397182"/>
      </dsp:txXfrm>
    </dsp:sp>
    <dsp:sp modelId="{6E458905-0E93-467B-9268-8A9E21786702}">
      <dsp:nvSpPr>
        <dsp:cNvPr id="0" name=""/>
        <dsp:cNvSpPr/>
      </dsp:nvSpPr>
      <dsp:spPr>
        <a:xfrm>
          <a:off x="-174778" y="171220"/>
          <a:ext cx="5345710" cy="5345710"/>
        </a:xfrm>
        <a:custGeom>
          <a:avLst/>
          <a:gdLst/>
          <a:ahLst/>
          <a:cxnLst/>
          <a:rect l="0" t="0" r="0" b="0"/>
          <a:pathLst>
            <a:path>
              <a:moveTo>
                <a:pt x="2802799" y="5342549"/>
              </a:moveTo>
              <a:arcTo wR="2672855" hR="2672855" stAng="5232803" swAng="2060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ADA9-11DE-4041-852B-21F18C0C65C0}">
      <dsp:nvSpPr>
        <dsp:cNvPr id="0" name=""/>
        <dsp:cNvSpPr/>
      </dsp:nvSpPr>
      <dsp:spPr>
        <a:xfrm>
          <a:off x="1378502" y="5084829"/>
          <a:ext cx="1087740" cy="44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/>
            <a:t>OSTEO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/>
            <a:t>ARTHRITIS</a:t>
          </a:r>
          <a:endParaRPr lang="en-GB" sz="1400" b="1" kern="1200" dirty="0"/>
        </a:p>
      </dsp:txBody>
      <dsp:txXfrm>
        <a:off x="1399989" y="5106316"/>
        <a:ext cx="1044766" cy="397182"/>
      </dsp:txXfrm>
    </dsp:sp>
    <dsp:sp modelId="{3A6ACE48-C40A-4BBE-B202-A301C4D06DA9}">
      <dsp:nvSpPr>
        <dsp:cNvPr id="0" name=""/>
        <dsp:cNvSpPr/>
      </dsp:nvSpPr>
      <dsp:spPr>
        <a:xfrm>
          <a:off x="677788" y="420185"/>
          <a:ext cx="5345710" cy="5345710"/>
        </a:xfrm>
        <a:custGeom>
          <a:avLst/>
          <a:gdLst/>
          <a:ahLst/>
          <a:cxnLst/>
          <a:rect l="0" t="0" r="0" b="0"/>
          <a:pathLst>
            <a:path>
              <a:moveTo>
                <a:pt x="887354" y="4661860"/>
              </a:moveTo>
              <a:arcTo wR="2672855" hR="2672855" stAng="7914831" swAng="5262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E64BF-AC4F-4A3F-A9FF-1F9B9B6DBC3A}">
      <dsp:nvSpPr>
        <dsp:cNvPr id="0" name=""/>
        <dsp:cNvSpPr/>
      </dsp:nvSpPr>
      <dsp:spPr>
        <a:xfrm>
          <a:off x="539931" y="4343173"/>
          <a:ext cx="1087740" cy="44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STROKE</a:t>
          </a:r>
          <a:endParaRPr lang="en-GB" sz="1400" b="1" kern="1200" dirty="0"/>
        </a:p>
      </dsp:txBody>
      <dsp:txXfrm>
        <a:off x="561418" y="4364660"/>
        <a:ext cx="1044766" cy="397182"/>
      </dsp:txXfrm>
    </dsp:sp>
    <dsp:sp modelId="{6FE476E1-0E36-4437-9D4A-604E0183023C}">
      <dsp:nvSpPr>
        <dsp:cNvPr id="0" name=""/>
        <dsp:cNvSpPr/>
      </dsp:nvSpPr>
      <dsp:spPr>
        <a:xfrm>
          <a:off x="500668" y="223898"/>
          <a:ext cx="5345710" cy="5345710"/>
        </a:xfrm>
        <a:custGeom>
          <a:avLst/>
          <a:gdLst/>
          <a:ahLst/>
          <a:cxnLst/>
          <a:rect l="0" t="0" r="0" b="0"/>
          <a:pathLst>
            <a:path>
              <a:moveTo>
                <a:pt x="421413" y="4113397"/>
              </a:moveTo>
              <a:arcTo wR="2672855" hR="2672855" stAng="8843257" swAng="8827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105C6-5EB9-4104-B54B-50C82BFD0F3E}">
      <dsp:nvSpPr>
        <dsp:cNvPr id="0" name=""/>
        <dsp:cNvSpPr/>
      </dsp:nvSpPr>
      <dsp:spPr>
        <a:xfrm>
          <a:off x="23812" y="3271441"/>
          <a:ext cx="1087740" cy="44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DEMENTIA</a:t>
          </a:r>
          <a:endParaRPr lang="en-GB" sz="1400" b="1" kern="1200" dirty="0"/>
        </a:p>
      </dsp:txBody>
      <dsp:txXfrm>
        <a:off x="45299" y="3292928"/>
        <a:ext cx="1044766" cy="397182"/>
      </dsp:txXfrm>
    </dsp:sp>
    <dsp:sp modelId="{D3554325-4951-4459-8A6B-5057F84050B2}">
      <dsp:nvSpPr>
        <dsp:cNvPr id="0" name=""/>
        <dsp:cNvSpPr/>
      </dsp:nvSpPr>
      <dsp:spPr>
        <a:xfrm>
          <a:off x="500668" y="223898"/>
          <a:ext cx="5345710" cy="5345710"/>
        </a:xfrm>
        <a:custGeom>
          <a:avLst/>
          <a:gdLst/>
          <a:ahLst/>
          <a:cxnLst/>
          <a:rect l="0" t="0" r="0" b="0"/>
          <a:pathLst>
            <a:path>
              <a:moveTo>
                <a:pt x="25352" y="3040122"/>
              </a:moveTo>
              <a:arcTo wR="2672855" hR="2672855" stAng="10326133" swAng="9477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9AE23-3D14-4EC7-9438-AE354E40AEB9}">
      <dsp:nvSpPr>
        <dsp:cNvPr id="0" name=""/>
        <dsp:cNvSpPr/>
      </dsp:nvSpPr>
      <dsp:spPr>
        <a:xfrm>
          <a:off x="23812" y="2081909"/>
          <a:ext cx="1087740" cy="44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VISION LOSS</a:t>
          </a:r>
          <a:endParaRPr lang="en-GB" sz="1400" b="1" kern="1200" dirty="0"/>
        </a:p>
      </dsp:txBody>
      <dsp:txXfrm>
        <a:off x="45299" y="2103396"/>
        <a:ext cx="1044766" cy="397182"/>
      </dsp:txXfrm>
    </dsp:sp>
    <dsp:sp modelId="{33D4523A-CF71-48C7-BAE9-17B93B898316}">
      <dsp:nvSpPr>
        <dsp:cNvPr id="0" name=""/>
        <dsp:cNvSpPr/>
      </dsp:nvSpPr>
      <dsp:spPr>
        <a:xfrm>
          <a:off x="500668" y="223898"/>
          <a:ext cx="5345710" cy="5345710"/>
        </a:xfrm>
        <a:custGeom>
          <a:avLst/>
          <a:gdLst/>
          <a:ahLst/>
          <a:cxnLst/>
          <a:rect l="0" t="0" r="0" b="0"/>
          <a:pathLst>
            <a:path>
              <a:moveTo>
                <a:pt x="129372" y="1851362"/>
              </a:moveTo>
              <a:arcTo wR="2672855" hR="2672855" stAng="11873963" swAng="8827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F737F-1908-4A5B-84E6-3048E7BA06D6}">
      <dsp:nvSpPr>
        <dsp:cNvPr id="0" name=""/>
        <dsp:cNvSpPr/>
      </dsp:nvSpPr>
      <dsp:spPr>
        <a:xfrm>
          <a:off x="539931" y="1010177"/>
          <a:ext cx="1087740" cy="44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BODY FAT</a:t>
          </a:r>
          <a:endParaRPr lang="en-GB" sz="1400" b="1" kern="1200" dirty="0"/>
        </a:p>
      </dsp:txBody>
      <dsp:txXfrm>
        <a:off x="561418" y="1031664"/>
        <a:ext cx="1044766" cy="397182"/>
      </dsp:txXfrm>
    </dsp:sp>
    <dsp:sp modelId="{81D583A3-3C59-4522-9110-57AB25F4F478}">
      <dsp:nvSpPr>
        <dsp:cNvPr id="0" name=""/>
        <dsp:cNvSpPr/>
      </dsp:nvSpPr>
      <dsp:spPr>
        <a:xfrm>
          <a:off x="500668" y="223898"/>
          <a:ext cx="5345710" cy="5345710"/>
        </a:xfrm>
        <a:custGeom>
          <a:avLst/>
          <a:gdLst/>
          <a:ahLst/>
          <a:cxnLst/>
          <a:rect l="0" t="0" r="0" b="0"/>
          <a:pathLst>
            <a:path>
              <a:moveTo>
                <a:pt x="782757" y="782964"/>
              </a:moveTo>
              <a:arcTo wR="2672855" hR="2672855" stAng="13499812" swAng="5910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2B9D9-8805-4031-8CD5-17E31434EB1C}">
      <dsp:nvSpPr>
        <dsp:cNvPr id="0" name=""/>
        <dsp:cNvSpPr/>
      </dsp:nvSpPr>
      <dsp:spPr>
        <a:xfrm>
          <a:off x="1450896" y="268516"/>
          <a:ext cx="1125837" cy="44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CANCER</a:t>
          </a:r>
          <a:endParaRPr lang="en-GB" sz="1400" b="1" kern="1200" dirty="0"/>
        </a:p>
      </dsp:txBody>
      <dsp:txXfrm>
        <a:off x="1472383" y="290003"/>
        <a:ext cx="1082863" cy="397182"/>
      </dsp:txXfrm>
    </dsp:sp>
    <dsp:sp modelId="{F0211E28-5141-432E-92C4-C7D27805FC26}">
      <dsp:nvSpPr>
        <dsp:cNvPr id="0" name=""/>
        <dsp:cNvSpPr/>
      </dsp:nvSpPr>
      <dsp:spPr>
        <a:xfrm>
          <a:off x="500668" y="223898"/>
          <a:ext cx="5345710" cy="5345710"/>
        </a:xfrm>
        <a:custGeom>
          <a:avLst/>
          <a:gdLst/>
          <a:ahLst/>
          <a:cxnLst/>
          <a:rect l="0" t="0" r="0" b="0"/>
          <a:pathLst>
            <a:path>
              <a:moveTo>
                <a:pt x="2076593" y="67355"/>
              </a:moveTo>
              <a:arcTo wR="2672855" hR="2672855" stAng="15426599" swAng="682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4302689" cy="339829"/>
          </a:xfrm>
          <a:prstGeom prst="rect">
            <a:avLst/>
          </a:prstGeom>
        </p:spPr>
        <p:txBody>
          <a:bodyPr vert="horz" lIns="90539" tIns="45270" rIns="90539" bIns="4527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62" y="4"/>
            <a:ext cx="4302689" cy="339829"/>
          </a:xfrm>
          <a:prstGeom prst="rect">
            <a:avLst/>
          </a:prstGeom>
        </p:spPr>
        <p:txBody>
          <a:bodyPr vert="horz" lIns="90539" tIns="45270" rIns="90539" bIns="45270" rtlCol="0"/>
          <a:lstStyle>
            <a:lvl1pPr algn="r">
              <a:defRPr sz="1200"/>
            </a:lvl1pPr>
          </a:lstStyle>
          <a:p>
            <a:fld id="{6F52B1B2-1E04-4A8A-81DD-B6B1C9244420}" type="datetimeFigureOut">
              <a:rPr lang="en-GB" smtClean="0"/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6456768"/>
            <a:ext cx="4302689" cy="339829"/>
          </a:xfrm>
          <a:prstGeom prst="rect">
            <a:avLst/>
          </a:prstGeom>
        </p:spPr>
        <p:txBody>
          <a:bodyPr vert="horz" lIns="90539" tIns="45270" rIns="90539" bIns="4527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62" y="6456768"/>
            <a:ext cx="4302689" cy="339829"/>
          </a:xfrm>
          <a:prstGeom prst="rect">
            <a:avLst/>
          </a:prstGeom>
        </p:spPr>
        <p:txBody>
          <a:bodyPr vert="horz" lIns="90539" tIns="45270" rIns="90539" bIns="45270" rtlCol="0" anchor="b"/>
          <a:lstStyle>
            <a:lvl1pPr algn="r">
              <a:defRPr sz="1200"/>
            </a:lvl1pPr>
          </a:lstStyle>
          <a:p>
            <a:fld id="{19CFCCE6-E201-484B-9C99-81239271E9DB}" type="slidenum">
              <a:rPr lang="en-GB" smtClean="0"/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4301543" cy="339884"/>
          </a:xfrm>
          <a:prstGeom prst="rect">
            <a:avLst/>
          </a:prstGeom>
        </p:spPr>
        <p:txBody>
          <a:bodyPr vert="horz" lIns="95528" tIns="47766" rIns="95528" bIns="47766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5" y="1"/>
            <a:ext cx="4301543" cy="339884"/>
          </a:xfrm>
          <a:prstGeom prst="rect">
            <a:avLst/>
          </a:prstGeom>
        </p:spPr>
        <p:txBody>
          <a:bodyPr vert="horz" lIns="95528" tIns="47766" rIns="95528" bIns="47766" rtlCol="0"/>
          <a:lstStyle>
            <a:lvl1pPr algn="r">
              <a:defRPr sz="1300"/>
            </a:lvl1pPr>
          </a:lstStyle>
          <a:p>
            <a:fld id="{B25C05E9-BE26-477A-843C-2F50296E1104}" type="datetimeFigureOut">
              <a:rPr lang="en-GB" smtClean="0"/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8" tIns="47766" rIns="95528" bIns="4776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8"/>
            <a:ext cx="7941310" cy="3058953"/>
          </a:xfrm>
          <a:prstGeom prst="rect">
            <a:avLst/>
          </a:prstGeom>
        </p:spPr>
        <p:txBody>
          <a:bodyPr vert="horz" lIns="95528" tIns="47766" rIns="95528" bIns="47766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6456614"/>
            <a:ext cx="4301543" cy="339884"/>
          </a:xfrm>
          <a:prstGeom prst="rect">
            <a:avLst/>
          </a:prstGeom>
        </p:spPr>
        <p:txBody>
          <a:bodyPr vert="horz" lIns="95528" tIns="47766" rIns="95528" bIns="47766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5" y="6456614"/>
            <a:ext cx="4301543" cy="339884"/>
          </a:xfrm>
          <a:prstGeom prst="rect">
            <a:avLst/>
          </a:prstGeom>
        </p:spPr>
        <p:txBody>
          <a:bodyPr vert="horz" lIns="95528" tIns="47766" rIns="95528" bIns="47766" rtlCol="0" anchor="b"/>
          <a:lstStyle>
            <a:lvl1pPr algn="r">
              <a:defRPr sz="1300"/>
            </a:lvl1pPr>
          </a:lstStyle>
          <a:p>
            <a:fld id="{DDE241F9-2893-46A5-86D3-F43018D01E2F}" type="slidenum">
              <a:rPr lang="en-GB" smtClean="0"/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F4F8-2FD8-4BFC-937F-3436B180724B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241F9-2893-46A5-86D3-F43018D01E2F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68B-0008-41E8-B8FD-ED05EAB32DB5}" type="datetime1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PHC/JM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F1B5-EADA-474A-A0A6-4025B44A24B4}" type="datetime1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PHC/JM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BF4F-BF27-4039-8750-FC6D505D8175}" type="datetime1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PHC/JM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Blank (White)">
  <p:cSld name="Blank (White)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A57F-6601-4B66-A6EC-D5E1E625C3B4}" type="datetime1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PHC/JM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80FF-E668-4603-94D5-08EDB1C57B42}" type="datetime1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PHC/JM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247-5402-47DC-9C1A-D3F924DE9992}" type="datetime1">
              <a:rPr lang="en-GB" smtClean="0"/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PHC/JM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85CE-5E1D-4041-9800-A518A3765F08}" type="datetime1">
              <a:rPr lang="en-GB" smtClean="0"/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PHC/JM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0AF9-FF2F-45AA-80D3-06A448969CBA}" type="datetime1">
              <a:rPr lang="en-GB" smtClean="0"/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PHC/JM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F767-40BF-4FE0-9135-A2AF496E7CA6}" type="datetime1">
              <a:rPr lang="en-GB" smtClean="0"/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PHC/JM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E294-CF79-43D8-BA5A-4056207039FD}" type="datetime1">
              <a:rPr lang="en-GB" smtClean="0"/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PHC/JM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4943-8B62-46D0-86FF-87AAF9043D10}" type="datetime1">
              <a:rPr lang="en-GB" smtClean="0"/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PHC/JM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1">
                <a:lumMod val="75000"/>
                <a:lumOff val="25000"/>
              </a:schemeClr>
            </a:gs>
            <a:gs pos="92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856C-BCC1-40B2-AE66-FB3C87AF3B90}" type="datetime1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PHC/JM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onlinelibrary.wiley.com/doi/full/10.1111/j.1349-7006.2010.01521.x" TargetMode="External"/><Relationship Id="rId4" Type="http://schemas.openxmlformats.org/officeDocument/2006/relationships/image" Target="../media/image10.png"/><Relationship Id="rId3" Type="http://schemas.openxmlformats.org/officeDocument/2006/relationships/hyperlink" Target="https://pubmed.ncbi.nlm.nih.gov/34681797/" TargetMode="External"/><Relationship Id="rId2" Type="http://schemas.openxmlformats.org/officeDocument/2006/relationships/image" Target="../media/image9.png"/><Relationship Id="rId1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hyperlink" Target="https://jamanetwork.com/journals/jamacardiology/fullarticle/2775559" TargetMode="Externa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ncbi.nlm.nih.gov/pmc/articles/PMC8692765/" TargetMode="External"/><Relationship Id="rId2" Type="http://schemas.openxmlformats.org/officeDocument/2006/relationships/image" Target="../media/image18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hyperlink" Target="https://www.youtube.com/watch?v=bE2G4ULiRF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hyperlink" Target="https://www.gov.uk/government/publications/dementia-applying-all-our-health/dementia-applying-all-our-health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frontiersin.org/articles/10.3389/fnins.2018.00830/full" TargetMode="Externa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hyperlink" Target="https://www.psychologytoday.com/us/blog/diagnosis-diet/201609/avoiding-alzheimer-s-disease-could-be-easier-you-think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ncbi.nlm.nih.gov/pmc/articles/PMC8380766/" TargetMode="External"/><Relationship Id="rId2" Type="http://schemas.openxmlformats.org/officeDocument/2006/relationships/hyperlink" Target="https://bjgp.org/content/69/684/360" TargetMode="Externa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hyperlink" Target="https://doi.org/10.1210/jc.2007-2289" TargetMode="Externa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phcuk.org/sugar/" TargetMode="External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1" Type="http://schemas.openxmlformats.org/officeDocument/2006/relationships/hyperlink" Target="https://www.youtube.com/watch?v=CRzPdhO6H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1.png"/><Relationship Id="rId1" Type="http://schemas.openxmlformats.org/officeDocument/2006/relationships/hyperlink" Target="https://www.youtube.com/watch?v=CRzPdhO6H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indd.adobe.com/view/85a7129f-f900-41fa-9a9d-024d13f0aaf5" TargetMode="External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jpeg"/><Relationship Id="rId3" Type="http://schemas.openxmlformats.org/officeDocument/2006/relationships/hyperlink" Target="https://www.youtube.com/watch?v=L8XDzB8iMVs" TargetMode="External"/><Relationship Id="rId2" Type="http://schemas.openxmlformats.org/officeDocument/2006/relationships/hyperlink" Target="https://phcuk.org/sugar/" TargetMode="External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pubmed.ncbi.nlm.nih.gov/36059207/" TargetMode="Externa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hyperlink" Target="https://www.sciencedirect.com/science/article/pii/S0735109720356874" TargetMode="External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cntw.nhs.uk/resource-library/the-benefits-of-physical-activity-for-mental-and-physical-health/" TargetMode="External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ourworldindata.org/causes-of-death" TargetMode="Externa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hyperlink" Target="https://academic.oup.com/ageing/article/47/3/374/4815738?login=false" TargetMode="Externa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statista.com/chart/20056/prescription-medicine-by-age-group-england/" TargetMode="Externa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bmjopenquality.bmj.com/content/3/1/u205006.w2103" TargetMode="Externa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hyperlink" Target="https://www.practicenursing.com/content/comment/meeting-the-challenge-of-insulin-resistance-in-general-practice/" TargetMode="External"/><Relationship Id="rId2" Type="http://schemas.openxmlformats.org/officeDocument/2006/relationships/hyperlink" Target="https://www.practicenursing.com/content/comment/meeting-the-challenge-of-insulin-resistance-in-general-practice/#B2" TargetMode="External"/><Relationship Id="rId1" Type="http://schemas.openxmlformats.org/officeDocument/2006/relationships/hyperlink" Target="https://www.practicenursing.com/content/comment/meeting-the-challenge-of-insulin-resistance-in-general-practice/#B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112" y="4378459"/>
            <a:ext cx="792088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ea typeface="Cambria" panose="02040503050406030204" pitchFamily="18" charset="0"/>
              </a:rPr>
              <a:t>Jeremy Martin</a:t>
            </a:r>
            <a:endParaRPr lang="en-GB" sz="20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ea typeface="Cambria" panose="02040503050406030204" pitchFamily="18" charset="0"/>
              </a:rPr>
              <a:t>Associate with Think Healthy Me</a:t>
            </a:r>
            <a:endParaRPr lang="en-GB" sz="2400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67744" y="404664"/>
            <a:ext cx="4536504" cy="2232248"/>
            <a:chOff x="2267744" y="404664"/>
            <a:chExt cx="4536504" cy="2232248"/>
          </a:xfrm>
        </p:grpSpPr>
        <p:sp>
          <p:nvSpPr>
            <p:cNvPr id="9" name="Curved Left Arrow 8"/>
            <p:cNvSpPr/>
            <p:nvPr/>
          </p:nvSpPr>
          <p:spPr>
            <a:xfrm>
              <a:off x="2267744" y="404664"/>
              <a:ext cx="4536504" cy="2232248"/>
            </a:xfrm>
            <a:prstGeom prst="curvedLeftArrow">
              <a:avLst>
                <a:gd name="adj1" fmla="val 16678"/>
                <a:gd name="adj2" fmla="val 43480"/>
                <a:gd name="adj3" fmla="val 23936"/>
              </a:avLst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  <a:gs pos="100000">
                  <a:schemeClr val="accent1">
                    <a:tint val="23500"/>
                    <a:satMod val="160000"/>
                    <a:lumMod val="0"/>
                    <a:lumOff val="100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67744" y="1094882"/>
              <a:ext cx="3995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 Food - Real Hope</a:t>
              </a:r>
              <a:endPara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759326">
              <a:off x="5503535" y="764163"/>
              <a:ext cx="127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changing</a:t>
              </a:r>
              <a:endParaRPr lang="en-GB" b="1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765110">
              <a:off x="5528469" y="1554649"/>
              <a:ext cx="118300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37441C"/>
                  </a:solidFill>
                  <a:latin typeface="Bahnschrift" panose="020B0502040204020203" pitchFamily="34" charset="0"/>
                </a:rPr>
                <a:t>direction</a:t>
              </a:r>
              <a:endParaRPr lang="en-GB" b="1" dirty="0">
                <a:solidFill>
                  <a:srgbClr val="37441C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71600" y="2708920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Healthy Ageing </a:t>
            </a:r>
            <a:endParaRPr lang="en-GB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Lifestyle Options</a:t>
            </a:r>
            <a:endParaRPr lang="en-GB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https://i0.wp.com/thinkhealthyme.co.uk/wp-content/uploads/2020/06/cropped-THM-Logo-Everyone-1.png?fit=300%2C300&amp;ssl=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41168"/>
            <a:ext cx="1389956" cy="13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Public Health Collaboration"/>
          <p:cNvSpPr>
            <a:spLocks noChangeAspect="1" noChangeArrowheads="1"/>
          </p:cNvSpPr>
          <p:nvPr/>
        </p:nvSpPr>
        <p:spPr bwMode="auto">
          <a:xfrm>
            <a:off x="155575" y="-342900"/>
            <a:ext cx="27146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6" name="AutoShape 4" descr="Public Health Collaboration"/>
          <p:cNvSpPr>
            <a:spLocks noChangeAspect="1" noChangeArrowheads="1"/>
          </p:cNvSpPr>
          <p:nvPr/>
        </p:nvSpPr>
        <p:spPr bwMode="auto">
          <a:xfrm>
            <a:off x="307975" y="-190500"/>
            <a:ext cx="27146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7" name="AutoShape 6" descr="Public Health Collaboration"/>
          <p:cNvSpPr>
            <a:spLocks noChangeAspect="1" noChangeArrowheads="1"/>
          </p:cNvSpPr>
          <p:nvPr/>
        </p:nvSpPr>
        <p:spPr bwMode="auto">
          <a:xfrm>
            <a:off x="460375" y="-38100"/>
            <a:ext cx="27146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425"/>
          </a:xfrm>
        </p:spPr>
        <p:txBody>
          <a:bodyPr>
            <a:noAutofit/>
          </a:bodyPr>
          <a:lstStyle/>
          <a:p>
            <a:r>
              <a:rPr lang="en-GB" dirty="0" smtClean="0"/>
              <a:t>Insulin Resistance?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221" y="1135063"/>
            <a:ext cx="4349139" cy="200590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Primary causes </a:t>
            </a:r>
            <a:endParaRPr lang="en-GB" sz="2400" b="1" dirty="0" smtClean="0"/>
          </a:p>
          <a:p>
            <a:r>
              <a:rPr lang="en-GB" sz="2400" b="1" dirty="0" smtClean="0">
                <a:solidFill>
                  <a:srgbClr val="C00000"/>
                </a:solidFill>
              </a:rPr>
              <a:t>too </a:t>
            </a:r>
            <a:r>
              <a:rPr lang="en-GB" sz="2400" b="1" dirty="0">
                <a:solidFill>
                  <a:srgbClr val="C00000"/>
                </a:solidFill>
              </a:rPr>
              <a:t>much insulin </a:t>
            </a:r>
            <a:endParaRPr lang="en-GB" sz="2400" b="1" dirty="0" smtClean="0">
              <a:solidFill>
                <a:srgbClr val="C00000"/>
              </a:solidFill>
            </a:endParaRPr>
          </a:p>
          <a:p>
            <a:r>
              <a:rPr lang="en-GB" sz="2400" dirty="0"/>
              <a:t>stress hormones</a:t>
            </a:r>
            <a:endParaRPr lang="en-GB" sz="2400" dirty="0"/>
          </a:p>
          <a:p>
            <a:r>
              <a:rPr lang="en-GB" sz="2400" dirty="0" smtClean="0"/>
              <a:t>inflammation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4869" y="5085184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Prof Ben Bikman, Researcher, Brigham Young University</a:t>
            </a:r>
            <a:endParaRPr lang="en-GB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3463221" y="3501008"/>
            <a:ext cx="4349139" cy="24482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smtClean="0"/>
              <a:t>Secondary causes</a:t>
            </a:r>
            <a:endParaRPr lang="en-GB" sz="2400" b="1" dirty="0" smtClean="0"/>
          </a:p>
          <a:p>
            <a:r>
              <a:rPr lang="en-GB" sz="2400" dirty="0" smtClean="0"/>
              <a:t>excessive linoleic acid in vegetable (seed) oils </a:t>
            </a:r>
            <a:endParaRPr lang="en-GB" sz="2400" dirty="0" smtClean="0"/>
          </a:p>
          <a:p>
            <a:r>
              <a:rPr lang="en-GB" sz="2400" dirty="0" smtClean="0"/>
              <a:t>age</a:t>
            </a:r>
            <a:endParaRPr lang="en-GB" sz="2400" dirty="0" smtClean="0"/>
          </a:p>
          <a:p>
            <a:r>
              <a:rPr lang="en-GB" sz="2400" dirty="0" smtClean="0"/>
              <a:t>genetics</a:t>
            </a:r>
            <a:endParaRPr lang="en-GB" sz="2400" dirty="0" smtClean="0"/>
          </a:p>
          <a:p>
            <a:r>
              <a:rPr lang="en-GB" sz="2400" dirty="0" smtClean="0"/>
              <a:t>smoking and pollution </a:t>
            </a:r>
            <a:endParaRPr lang="en-GB" sz="2400" dirty="0" smtClean="0"/>
          </a:p>
          <a:p>
            <a:endParaRPr lang="en-GB" sz="2400" dirty="0"/>
          </a:p>
        </p:txBody>
      </p:sp>
      <p:sp>
        <p:nvSpPr>
          <p:cNvPr id="8" name="AutoShape 2" descr="Why We Get Sick : The Hidden Epidemic at the Root of Most Chronic Disease- And How to Fight It"/>
          <p:cNvSpPr>
            <a:spLocks noChangeAspect="1" noChangeArrowheads="1"/>
          </p:cNvSpPr>
          <p:nvPr/>
        </p:nvSpPr>
        <p:spPr bwMode="auto">
          <a:xfrm>
            <a:off x="155575" y="-1036638"/>
            <a:ext cx="14478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5980"/>
            <a:ext cx="24098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Diseases of lifestyle - Cancer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-36512" y="1268760"/>
          <a:ext cx="5472608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89381" y="1196752"/>
            <a:ext cx="777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2.8x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1708867"/>
            <a:ext cx="777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2015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453098"/>
            <a:ext cx="777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2035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217250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Millions over 65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1196752"/>
            <a:ext cx="2808312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This data broadly agrees with a </a:t>
            </a:r>
            <a:r>
              <a:rPr lang="en-GB" sz="2000" dirty="0"/>
              <a:t>projection </a:t>
            </a:r>
            <a:r>
              <a:rPr lang="en-GB" sz="2000" dirty="0" smtClean="0"/>
              <a:t>made from data  from cancerdata.nhs.uk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1"/>
          <a:stretch>
            <a:fillRect/>
          </a:stretch>
        </p:blipFill>
        <p:spPr bwMode="auto">
          <a:xfrm>
            <a:off x="374819" y="2844455"/>
            <a:ext cx="7562850" cy="144863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321080" y="3284984"/>
            <a:ext cx="3985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3"/>
              </a:rPr>
              <a:t>https://pubmed.ncbi.nlm.nih.gov/34681797</a:t>
            </a:r>
            <a:r>
              <a:rPr lang="en-GB" sz="1600" dirty="0" smtClean="0">
                <a:hlinkClick r:id="rId3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26" y="4639629"/>
            <a:ext cx="7562850" cy="126174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3526" y="6021288"/>
            <a:ext cx="777887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hlinkClick r:id="rId5"/>
              </a:rPr>
              <a:t>https://</a:t>
            </a:r>
            <a:r>
              <a:rPr lang="en-GB" sz="1600" dirty="0" smtClean="0">
                <a:hlinkClick r:id="rId5"/>
              </a:rPr>
              <a:t>onlinelibrary.wiley.com/doi/full/10.1111/j.1349-7006.2010.01521.x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2276872"/>
            <a:ext cx="5482952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95% of </a:t>
            </a:r>
            <a:r>
              <a:rPr lang="en-GB" sz="2400" dirty="0"/>
              <a:t>cancers are triggered by environmental or behavioural </a:t>
            </a:r>
            <a:r>
              <a:rPr lang="en-GB" sz="2400" dirty="0" smtClean="0"/>
              <a:t>factors</a:t>
            </a:r>
            <a:endParaRPr lang="en-GB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5</a:t>
            </a:r>
            <a:r>
              <a:rPr lang="en-GB" sz="2400" dirty="0" smtClean="0"/>
              <a:t>% by genetics</a:t>
            </a:r>
            <a:endParaRPr lang="en-GB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People </a:t>
            </a:r>
            <a:r>
              <a:rPr lang="en-GB" sz="2400" dirty="0"/>
              <a:t>with type 2 diabetes have twice </a:t>
            </a:r>
            <a:r>
              <a:rPr lang="en-GB" sz="2400" dirty="0" smtClean="0"/>
              <a:t>the risk </a:t>
            </a:r>
            <a:r>
              <a:rPr lang="en-GB" sz="2400" dirty="0"/>
              <a:t>of developing certain </a:t>
            </a:r>
            <a:r>
              <a:rPr lang="en-GB" sz="2400" dirty="0" smtClean="0"/>
              <a:t>cancers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pic>
        <p:nvPicPr>
          <p:cNvPr id="1026" name="Picture 2" descr="The Cancer Code by Jason Fung (9780008436209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592288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Diseases of lifestyle - Cancer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76" y="764704"/>
            <a:ext cx="8282383" cy="13681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Diseases of Lifestyle</a:t>
            </a:r>
            <a:br>
              <a:rPr lang="en-GB" dirty="0" smtClean="0"/>
            </a:br>
            <a:r>
              <a:rPr lang="en-GB" dirty="0" smtClean="0"/>
              <a:t>Heart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569691"/>
            <a:ext cx="6808196" cy="222746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 smtClean="0"/>
              <a:t>Type 2 diabetes </a:t>
            </a:r>
            <a:r>
              <a:rPr lang="en-GB" sz="2400" dirty="0" smtClean="0"/>
              <a:t>is caused by having too much insulin, and “too much insulin” is insulin resistance</a:t>
            </a:r>
            <a:endParaRPr lang="en-GB" sz="2400" b="1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400" b="1" dirty="0" smtClean="0">
                <a:solidFill>
                  <a:srgbClr val="C00000"/>
                </a:solidFill>
              </a:rPr>
              <a:t>There is no single variable more relevant to heart disease than insulin resistance.</a:t>
            </a:r>
            <a:endParaRPr lang="en-GB" sz="2400" b="1" dirty="0" smtClean="0">
              <a:solidFill>
                <a:srgbClr val="C00000"/>
              </a:solidFill>
            </a:endParaRPr>
          </a:p>
          <a:p>
            <a:pPr>
              <a:spcAft>
                <a:spcPts val="1800"/>
              </a:spcAft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6" y="2492896"/>
            <a:ext cx="1204912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4"/>
          <a:stretch>
            <a:fillRect/>
          </a:stretch>
        </p:blipFill>
        <p:spPr bwMode="auto">
          <a:xfrm>
            <a:off x="583876" y="548680"/>
            <a:ext cx="3844107" cy="152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4032" y="6021288"/>
            <a:ext cx="6218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jamanetwork.com/journals/jamacardiology/fullarticle/2775559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57" y="5016971"/>
            <a:ext cx="5362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7920"/>
          <a:stretch>
            <a:fillRect/>
          </a:stretch>
        </p:blipFill>
        <p:spPr bwMode="auto">
          <a:xfrm>
            <a:off x="679830" y="4561783"/>
            <a:ext cx="198322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9" t="56518"/>
          <a:stretch>
            <a:fillRect/>
          </a:stretch>
        </p:blipFill>
        <p:spPr bwMode="auto">
          <a:xfrm>
            <a:off x="3059832" y="4555052"/>
            <a:ext cx="3212990" cy="53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30699"/>
            <a:ext cx="1343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4" y="2074567"/>
            <a:ext cx="5127104" cy="107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1"/>
          <a:stretch>
            <a:fillRect/>
          </a:stretch>
        </p:blipFill>
        <p:spPr bwMode="auto">
          <a:xfrm>
            <a:off x="2987824" y="3356992"/>
            <a:ext cx="106892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6"/>
          <a:stretch>
            <a:fillRect/>
          </a:stretch>
        </p:blipFill>
        <p:spPr bwMode="auto">
          <a:xfrm>
            <a:off x="679830" y="3356992"/>
            <a:ext cx="209197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20" b="50000"/>
          <a:stretch>
            <a:fillRect/>
          </a:stretch>
        </p:blipFill>
        <p:spPr bwMode="auto">
          <a:xfrm>
            <a:off x="702793" y="3945452"/>
            <a:ext cx="198322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9" b="50000"/>
          <a:stretch>
            <a:fillRect/>
          </a:stretch>
        </p:blipFill>
        <p:spPr bwMode="auto">
          <a:xfrm>
            <a:off x="3059832" y="3976117"/>
            <a:ext cx="321299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>
            <a:stCxn id="2052" idx="0"/>
          </p:cNvCxnSpPr>
          <p:nvPr/>
        </p:nvCxnSpPr>
        <p:spPr>
          <a:xfrm flipH="1">
            <a:off x="3497283" y="3356992"/>
            <a:ext cx="25002" cy="1924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14059" y="3429000"/>
            <a:ext cx="0" cy="18543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08104" y="3429000"/>
            <a:ext cx="0" cy="1825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Diseases of lifestyle - Osteoarthritis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556792"/>
            <a:ext cx="6851104" cy="2520280"/>
          </a:xfrm>
          <a:solidFill>
            <a:srgbClr val="D9D9D9">
              <a:alpha val="41176"/>
            </a:srgbClr>
          </a:solidFill>
        </p:spPr>
        <p:txBody>
          <a:bodyPr>
            <a:normAutofit/>
          </a:bodyPr>
          <a:lstStyle/>
          <a:p>
            <a:r>
              <a:rPr lang="en-GB" sz="2400" dirty="0" smtClean="0"/>
              <a:t>People with insulin resistance …. have reduced bone strength and are much more likely to have fractures</a:t>
            </a:r>
            <a:endParaRPr lang="en-GB" sz="2400" dirty="0" smtClean="0"/>
          </a:p>
          <a:p>
            <a:r>
              <a:rPr lang="en-GB" sz="2400" dirty="0" smtClean="0"/>
              <a:t>Osteoarthritis, once considered a disease of excessive wear and tear, is increasingly being considered a metabolic disease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2"/>
            <a:ext cx="1204912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93096"/>
            <a:ext cx="77152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4168" y="5939988"/>
            <a:ext cx="66141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https://www.ncbi.nlm.nih.gov/pmc/articles/PMC8692765</a:t>
            </a:r>
            <a:r>
              <a:rPr lang="en-GB" sz="1600" dirty="0" smtClean="0">
                <a:hlinkClick r:id="rId3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Mental illness – a metabolic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593667"/>
            <a:ext cx="6059016" cy="36355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200" dirty="0" smtClean="0"/>
              <a:t>All mental disorders are metabolic disorders of the brain</a:t>
            </a:r>
            <a:endParaRPr lang="en-GB" sz="22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200" dirty="0" smtClean="0"/>
              <a:t>Those with serious mental disorders like chronic depression, bipolar disorder, schizophrenia have much higher rates of obesity, diabetes, cardiovascular disease.</a:t>
            </a:r>
            <a:endParaRPr lang="en-GB" sz="22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200" b="1" dirty="0" smtClean="0">
                <a:solidFill>
                  <a:srgbClr val="C00000"/>
                </a:solidFill>
              </a:rPr>
              <a:t>Children with the highest levels of insulin resistance at age 9 were 5 times more likely to develop severe mental illness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59832" y="5301208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1"/>
              </a:rPr>
              <a:t>https://</a:t>
            </a:r>
            <a:r>
              <a:rPr lang="en-GB" sz="1600" dirty="0" smtClean="0">
                <a:hlinkClick r:id="rId1"/>
              </a:rPr>
              <a:t>www.youtube.com/watch?v=bE2G4ULiRFE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7"/>
          <a:stretch>
            <a:fillRect/>
          </a:stretch>
        </p:blipFill>
        <p:spPr bwMode="auto">
          <a:xfrm>
            <a:off x="632938" y="1196752"/>
            <a:ext cx="1706814" cy="219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rain Energy: A Revolutionary Breakthrough in Understanding Mental  Health--and Improving Treatment for Anxiety, Depression, OCD, PTSD, and  More eBook : Palmer, Christopher M.: Amazon.co.uk: Kindle 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73805"/>
            <a:ext cx="1728192" cy="25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9552" y="5652537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1"/>
              </a:rPr>
              <a:t>https://</a:t>
            </a:r>
            <a:r>
              <a:rPr lang="en-GB" sz="1400" dirty="0" smtClean="0">
                <a:hlinkClick r:id="rId1"/>
              </a:rPr>
              <a:t>www.gov.uk/government/publications/dementia-applying-all-our-health/dementia-applying-all-our-health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1026" name="Picture 2" descr="The scale of demen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13" y="1236440"/>
            <a:ext cx="6432239" cy="42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Diseases of lifestyle - Dementia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Diseases of lifestyle - Alzheimer’s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8955"/>
            <a:ext cx="7202958" cy="136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3095669"/>
            <a:ext cx="756084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The key intersection among diabetes, obesity, and </a:t>
            </a:r>
            <a:r>
              <a:rPr lang="en-GB" sz="2200" dirty="0" smtClean="0"/>
              <a:t>dementia is </a:t>
            </a:r>
            <a:r>
              <a:rPr lang="en-GB" sz="2200" dirty="0"/>
              <a:t>insulin resistance, </a:t>
            </a:r>
            <a:r>
              <a:rPr lang="en-GB" sz="2200" dirty="0" smtClean="0"/>
              <a:t>which has recently been </a:t>
            </a:r>
            <a:r>
              <a:rPr lang="en-GB" sz="2200" dirty="0"/>
              <a:t>shown to develop in Alzheimer's disease (AD) brains. </a:t>
            </a:r>
            <a:endParaRPr lang="en-GB" sz="22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Here </a:t>
            </a:r>
            <a:r>
              <a:rPr lang="en-GB" sz="2200" dirty="0"/>
              <a:t>we review encouraging </a:t>
            </a:r>
            <a:r>
              <a:rPr lang="en-GB" sz="2200" dirty="0" smtClean="0"/>
              <a:t>data </a:t>
            </a:r>
            <a:r>
              <a:rPr lang="en-GB" sz="2200" dirty="0"/>
              <a:t>indicating the potential of targeting impaired insulin </a:t>
            </a:r>
            <a:r>
              <a:rPr lang="en-GB" sz="2200" dirty="0" smtClean="0"/>
              <a:t>signalling </a:t>
            </a:r>
            <a:r>
              <a:rPr lang="en-GB" sz="2200" dirty="0"/>
              <a:t>with antidiabetic drugs to treat dementia. </a:t>
            </a:r>
            <a:endParaRPr lang="en-GB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4582289"/>
            <a:ext cx="208823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</a:rPr>
              <a:t>l</a:t>
            </a:r>
            <a:r>
              <a:rPr lang="en-GB" sz="2200" dirty="0" smtClean="0">
                <a:solidFill>
                  <a:srgbClr val="C00000"/>
                </a:solidFill>
              </a:rPr>
              <a:t>ifestyle changes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5754742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www.frontiersin.org/articles/10.3389/fnins.2018.00830/full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467544" y="2469663"/>
            <a:ext cx="1981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13 November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585810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1"/>
              </a:rPr>
              <a:t>https://</a:t>
            </a:r>
            <a:r>
              <a:rPr lang="en-GB" sz="1400" dirty="0" smtClean="0">
                <a:hlinkClick r:id="rId1"/>
              </a:rPr>
              <a:t>www.psychologytoday.com/us/blog/diagnosis-diet/201609/avoiding-alzheimer-s-disease-could-be-easier-you-think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1026" name="Picture 2" descr="Suzi Smith, used with per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048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5856" y="1916832"/>
            <a:ext cx="54360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Insulin resistance of the body is type 2 diabetes; </a:t>
            </a:r>
            <a:endParaRPr lang="en-GB" sz="22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Insulin </a:t>
            </a:r>
            <a:r>
              <a:rPr lang="en-GB" sz="2200" dirty="0"/>
              <a:t>resistance of the brain is type 3 diabetes. </a:t>
            </a:r>
            <a:endParaRPr lang="en-GB" sz="22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Researchers have found that Alzheimer’s Disease is preceded by decades of gradually worsening glucose </a:t>
            </a:r>
            <a:r>
              <a:rPr lang="en-GB" sz="2200" dirty="0" err="1" smtClean="0"/>
              <a:t>hypometabolism</a:t>
            </a:r>
            <a:r>
              <a:rPr lang="en-GB" sz="2200" dirty="0" smtClean="0"/>
              <a:t>.</a:t>
            </a:r>
            <a:endParaRPr lang="en-GB" sz="2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11560" y="5086925"/>
            <a:ext cx="784887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 err="1"/>
              <a:t>Hypometabolism</a:t>
            </a:r>
            <a:r>
              <a:rPr lang="en-GB" sz="2000" dirty="0"/>
              <a:t>, characterized by </a:t>
            </a:r>
            <a:r>
              <a:rPr lang="en-GB" sz="2000" b="1" dirty="0"/>
              <a:t>decreased brain glucose </a:t>
            </a:r>
            <a:r>
              <a:rPr lang="en-GB" sz="2000" b="1" dirty="0" smtClean="0"/>
              <a:t>usage</a:t>
            </a:r>
            <a:r>
              <a:rPr lang="en-GB" sz="2000" dirty="0" smtClean="0"/>
              <a:t>, </a:t>
            </a:r>
            <a:r>
              <a:rPr lang="en-GB" sz="2000" dirty="0"/>
              <a:t>is a common feature of many neurodegenerative diseases</a:t>
            </a: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5" y="332656"/>
            <a:ext cx="6094179" cy="160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92696"/>
            <a:ext cx="9144000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This </a:t>
            </a:r>
            <a:r>
              <a:rPr lang="en-GB" sz="2400" dirty="0">
                <a:solidFill>
                  <a:prstClr val="black"/>
                </a:solidFill>
                <a:cs typeface="Calibri" panose="020F0502020204030204" pitchFamily="34" charset="0"/>
              </a:rPr>
              <a:t>presentation is for information only</a:t>
            </a:r>
            <a:r>
              <a:rPr lang="en-GB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. It </a:t>
            </a:r>
            <a:r>
              <a:rPr lang="en-GB" sz="2400" dirty="0">
                <a:solidFill>
                  <a:prstClr val="black"/>
                </a:solidFill>
                <a:cs typeface="Calibri" panose="020F0502020204030204" pitchFamily="34" charset="0"/>
              </a:rPr>
              <a:t>is not medical advice</a:t>
            </a:r>
            <a:r>
              <a:rPr lang="en-GB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. Please discuss any dietary changes with your doctor, especially when on medications for type 2 diabetes.</a:t>
            </a:r>
            <a:endParaRPr lang="en-GB" sz="2400" dirty="0" smtClean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5328592" cy="6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552" y="2879601"/>
            <a:ext cx="8136904" cy="11541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prstClr val="black"/>
                </a:solidFill>
              </a:rPr>
              <a:t>Adapting diabetes medication for low carbohydrate management of type 2 diabetes: a practical guide. </a:t>
            </a:r>
            <a:endParaRPr lang="en-GB" sz="2400" b="1" dirty="0" smtClean="0">
              <a:solidFill>
                <a:prstClr val="black"/>
              </a:solidFill>
            </a:endParaRPr>
          </a:p>
          <a:p>
            <a:r>
              <a:rPr lang="sv-SE" sz="1600" dirty="0" smtClean="0">
                <a:solidFill>
                  <a:prstClr val="black"/>
                </a:solidFill>
              </a:rPr>
              <a:t>Campbell </a:t>
            </a:r>
            <a:r>
              <a:rPr lang="sv-SE" sz="1600" dirty="0">
                <a:solidFill>
                  <a:prstClr val="black"/>
                </a:solidFill>
              </a:rPr>
              <a:t>Murdoch, David Unwin, David Cavan, Mark Cucuzzella and Mahendra Patel</a:t>
            </a:r>
            <a:endParaRPr lang="sv-SE" sz="1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365104"/>
            <a:ext cx="9144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39750"/>
            <a:endParaRPr lang="en-GB" dirty="0">
              <a:solidFill>
                <a:schemeClr val="tx2"/>
              </a:solidFill>
            </a:endParaRPr>
          </a:p>
          <a:p>
            <a:pPr marL="539750"/>
            <a:r>
              <a:rPr lang="en-GB" dirty="0" smtClean="0">
                <a:solidFill>
                  <a:schemeClr val="tx2"/>
                </a:solidFill>
                <a:hlinkClick r:id="rId2"/>
              </a:rPr>
              <a:t>https</a:t>
            </a:r>
            <a:r>
              <a:rPr lang="en-GB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GB" dirty="0" smtClean="0">
                <a:solidFill>
                  <a:schemeClr val="tx2"/>
                </a:solidFill>
                <a:hlinkClick r:id="rId2"/>
              </a:rPr>
              <a:t>bjgp.org/content/69/684/360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endParaRPr lang="en-GB" dirty="0" smtClean="0">
              <a:solidFill>
                <a:schemeClr val="tx2"/>
              </a:solidFill>
            </a:endParaRPr>
          </a:p>
          <a:p>
            <a:pPr marL="539750"/>
            <a:r>
              <a:rPr lang="en-GB" sz="2400" dirty="0" smtClean="0">
                <a:solidFill>
                  <a:schemeClr val="tx2"/>
                </a:solidFill>
              </a:rPr>
              <a:t>and</a:t>
            </a:r>
            <a:endParaRPr lang="en-GB" dirty="0">
              <a:solidFill>
                <a:schemeClr val="tx2"/>
              </a:solidFill>
            </a:endParaRPr>
          </a:p>
          <a:p>
            <a:pPr marL="539750"/>
            <a:r>
              <a:rPr lang="en-GB" dirty="0">
                <a:solidFill>
                  <a:schemeClr val="tx2"/>
                </a:solidFill>
                <a:hlinkClick r:id="rId3"/>
              </a:rPr>
              <a:t>https://www.ncbi.nlm.nih.gov/pmc/articles/PMC8380766</a:t>
            </a:r>
            <a:r>
              <a:rPr lang="en-GB" dirty="0" smtClean="0">
                <a:solidFill>
                  <a:schemeClr val="tx2"/>
                </a:solidFill>
                <a:hlinkClick r:id="rId3"/>
              </a:rPr>
              <a:t>/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  <a:p>
            <a:pPr marL="539750"/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What is insulin resistance?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ulin Response To Food - Low Carb Docto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64703"/>
            <a:ext cx="8592889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Low Carb Do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195968"/>
            <a:ext cx="1507143" cy="10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3326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Insulin Responses</a:t>
            </a:r>
            <a:endParaRPr lang="en-GB" sz="3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49996" y="5446897"/>
            <a:ext cx="6354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The Journal of Clinical Endocrinology &amp; Metabolism</a:t>
            </a:r>
            <a:r>
              <a:rPr lang="en-GB" sz="1600" dirty="0"/>
              <a:t>, Volume 93, Issue 5, 1 May 2008, Pages 1971–1979, </a:t>
            </a:r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doi.org/10.1210/jc.2007-2289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2204864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Carbohydrates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2679303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Protein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3140968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Fat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0" y="1484784"/>
            <a:ext cx="768085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8" y="5877272"/>
            <a:ext cx="1906926" cy="50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7784" y="5898758"/>
            <a:ext cx="2304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https://phcuk.org/sugar</a:t>
            </a:r>
            <a:r>
              <a:rPr lang="en-GB" sz="1600" dirty="0" smtClean="0">
                <a:hlinkClick r:id="rId3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1547664" y="548680"/>
            <a:ext cx="597666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A </a:t>
            </a:r>
            <a:r>
              <a:rPr lang="en-GB" sz="2400" dirty="0"/>
              <a:t>cup of </a:t>
            </a:r>
            <a:r>
              <a:rPr lang="en-GB" sz="2400" dirty="0" smtClean="0"/>
              <a:t>cooked rice affects blood glucose as much as 10 teaspoons of table sugar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ype 2 Diabetes | Virta Healt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9" y="1672932"/>
            <a:ext cx="80259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977188"/>
            <a:ext cx="194421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Normal Blood Glucose</a:t>
            </a:r>
            <a:endParaRPr lang="en-GB" sz="2200" dirty="0" smtClean="0"/>
          </a:p>
          <a:p>
            <a:pPr algn="ctr"/>
            <a:r>
              <a:rPr lang="en-GB" sz="2200" dirty="0" smtClean="0"/>
              <a:t>(</a:t>
            </a:r>
            <a:r>
              <a:rPr lang="en-GB" sz="2200" dirty="0" err="1" smtClean="0"/>
              <a:t>mmol</a:t>
            </a:r>
            <a:r>
              <a:rPr lang="en-GB" sz="2200" dirty="0" smtClean="0"/>
              <a:t>/L)</a:t>
            </a:r>
            <a:endParaRPr lang="en-GB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420888"/>
            <a:ext cx="57606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5.6</a:t>
            </a:r>
            <a:endParaRPr lang="en-GB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0264" y="3977188"/>
            <a:ext cx="243988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C00000"/>
                </a:solidFill>
              </a:rPr>
              <a:t>5 litres of blood in your body</a:t>
            </a:r>
            <a:endParaRPr lang="en-GB" sz="2200" b="1" dirty="0" smtClean="0">
              <a:solidFill>
                <a:srgbClr val="C00000"/>
              </a:solidFill>
            </a:endParaRPr>
          </a:p>
          <a:p>
            <a:pPr algn="ctr"/>
            <a:r>
              <a:rPr lang="en-GB" sz="2200" b="1" dirty="0" smtClean="0">
                <a:solidFill>
                  <a:srgbClr val="C00000"/>
                </a:solidFill>
              </a:rPr>
              <a:t>(on average)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3977188"/>
            <a:ext cx="194421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5g of glucose in your blood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795972"/>
            <a:ext cx="7175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1"/>
              </a:rPr>
              <a:t>https://</a:t>
            </a:r>
            <a:r>
              <a:rPr lang="en-GB" dirty="0" smtClean="0">
                <a:hlinkClick r:id="rId1"/>
              </a:rPr>
              <a:t>www.youtube.com/watch?v=CRzPdhO6HOM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920880" cy="438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867980"/>
            <a:ext cx="7175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1"/>
              </a:rPr>
              <a:t>https://</a:t>
            </a:r>
            <a:r>
              <a:rPr lang="en-GB" sz="1600" dirty="0" smtClean="0">
                <a:hlinkClick r:id="rId1"/>
              </a:rPr>
              <a:t>www.youtube.com/watch?v=CRzPdhO6HOM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4" y="692696"/>
            <a:ext cx="818177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30" y="5579948"/>
            <a:ext cx="4861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What causes Insulin Resistance? </a:t>
            </a:r>
            <a:r>
              <a:rPr lang="en-GB" b="1" dirty="0" smtClean="0"/>
              <a:t>Jason </a:t>
            </a:r>
            <a:r>
              <a:rPr lang="en-GB" b="1" dirty="0"/>
              <a:t>Fung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572452" y="3789040"/>
            <a:ext cx="81212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Insulin Resistance = high insulin levels (hyperinsulinemia)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Dietary solutions, lifestyle solutions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662" y="548680"/>
            <a:ext cx="5353473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“The </a:t>
            </a:r>
            <a:r>
              <a:rPr lang="en-GB" sz="2400" dirty="0"/>
              <a:t>UK government has set a goal of five more years of healthy life expectancy by </a:t>
            </a:r>
            <a:r>
              <a:rPr lang="en-GB" sz="2400" dirty="0" smtClean="0"/>
              <a:t>2035. </a:t>
            </a:r>
            <a:r>
              <a:rPr lang="en-GB" sz="2400" dirty="0"/>
              <a:t>Currently in the UK, on average, </a:t>
            </a:r>
            <a:r>
              <a:rPr lang="en-GB" sz="2400" b="1" dirty="0"/>
              <a:t>women are living for 29 years in poor health and men for 23 years</a:t>
            </a:r>
            <a:r>
              <a:rPr lang="en-GB" sz="2400" b="1" dirty="0" smtClean="0"/>
              <a:t>.”</a:t>
            </a:r>
            <a:endParaRPr lang="en-GB" sz="2400" b="1" dirty="0" smtClean="0"/>
          </a:p>
          <a:p>
            <a:pPr marL="0" indent="0">
              <a:buNone/>
            </a:pPr>
            <a:endParaRPr lang="en-GB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sz="2400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pic>
        <p:nvPicPr>
          <p:cNvPr id="1026" name="Picture 2" descr="All Party Parliamentary Group for Longevity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19" y="1600200"/>
            <a:ext cx="2615553" cy="37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6084004"/>
            <a:ext cx="8034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indd.adobe.com/view/85a7129f-f900-41fa-9a9d-024d13f0aaf5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36912"/>
            <a:ext cx="549081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“To date the NHS has never really embraced prevention as primary goal, spending less than 5% of its budget on it.”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50806" y="1259468"/>
            <a:ext cx="176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February 2020</a:t>
            </a:r>
            <a:endParaRPr lang="en-GB" b="1" dirty="0"/>
          </a:p>
        </p:txBody>
      </p:sp>
      <p:sp>
        <p:nvSpPr>
          <p:cNvPr id="10" name="Content Placeholder 2"/>
          <p:cNvSpPr txBox="1"/>
          <p:nvPr/>
        </p:nvSpPr>
        <p:spPr>
          <a:xfrm>
            <a:off x="457200" y="4077072"/>
            <a:ext cx="5501160" cy="16561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“Effectively tackling diabetes could prevent millions of people joining the growing ranks of the multi-morbid, frail middle aged and frail elderly.”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23528" y="1988840"/>
            <a:ext cx="2948742" cy="10801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Prioritise protein</a:t>
            </a:r>
            <a:endParaRPr lang="en-GB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27114" y="3573016"/>
            <a:ext cx="2948742" cy="1080120"/>
          </a:xfrm>
          <a:prstGeom prst="roundRect">
            <a:avLst/>
          </a:prstGeom>
          <a:solidFill>
            <a:srgbClr val="BF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Control carbs</a:t>
            </a:r>
            <a:endParaRPr lang="en-GB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27114" y="5157192"/>
            <a:ext cx="2948742" cy="10801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Don’t fear natural  fats</a:t>
            </a:r>
            <a:endParaRPr lang="en-GB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419872" y="1124744"/>
            <a:ext cx="5256584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Protein as we age is essential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Protein </a:t>
            </a:r>
            <a:r>
              <a:rPr lang="en-GB" sz="2200" dirty="0" smtClean="0"/>
              <a:t>protects/grows muscle and bone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Animal protein is superior to plant protein </a:t>
            </a:r>
            <a:r>
              <a:rPr lang="en-GB" sz="2200" dirty="0" smtClean="0"/>
              <a:t>and is ideally suited </a:t>
            </a:r>
            <a:r>
              <a:rPr lang="en-GB" sz="2200" dirty="0"/>
              <a:t>to our needs</a:t>
            </a:r>
            <a:endParaRPr lang="en-GB" sz="2200" dirty="0"/>
          </a:p>
        </p:txBody>
      </p:sp>
      <p:sp>
        <p:nvSpPr>
          <p:cNvPr id="7" name="Rectangle 6"/>
          <p:cNvSpPr/>
          <p:nvPr/>
        </p:nvSpPr>
        <p:spPr>
          <a:xfrm>
            <a:off x="3419872" y="3389801"/>
            <a:ext cx="5256584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Avoid sugar</a:t>
            </a: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Avoid refined grains</a:t>
            </a: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Avoid foods that spike blood glucose  </a:t>
            </a:r>
            <a:endParaRPr lang="en-GB" sz="2200" dirty="0" smtClean="0"/>
          </a:p>
          <a:p>
            <a:endParaRPr lang="en-GB" sz="2200" i="1" dirty="0"/>
          </a:p>
        </p:txBody>
      </p:sp>
      <p:sp>
        <p:nvSpPr>
          <p:cNvPr id="8" name="Rectangle 7"/>
          <p:cNvSpPr/>
          <p:nvPr/>
        </p:nvSpPr>
        <p:spPr>
          <a:xfrm>
            <a:off x="3419872" y="5201324"/>
            <a:ext cx="5256584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Avoid all seed (vegetable) oils</a:t>
            </a: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Animal fats are natural</a:t>
            </a: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Saturated fats do not cause heart disease</a:t>
            </a:r>
            <a:endParaRPr lang="en-GB" sz="22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8" y="260648"/>
            <a:ext cx="105751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78334" y="4458598"/>
            <a:ext cx="3169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https://phcuk.org/sugar</a:t>
            </a:r>
            <a:r>
              <a:rPr lang="en-GB" sz="1600" dirty="0" smtClean="0">
                <a:hlinkClick r:id="rId2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3491880" y="2874422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www.youtube.com/watch?v=L8XDzB8iMVs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3852871" y="2586390"/>
            <a:ext cx="3527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How much protein should you eat?</a:t>
            </a:r>
            <a:endParaRPr lang="en-GB" b="1" dirty="0"/>
          </a:p>
        </p:txBody>
      </p:sp>
      <p:pic>
        <p:nvPicPr>
          <p:cNvPr id="1026" name="Picture 2" descr="https://yt3.ggpht.com/ytc/AMLnZu8eDtKiR_ptkqckG1_Il4gxIGmyFnb5cZkYQTs1YQ=s88-c-k-c0x00ffffff-no-r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43" y="2586390"/>
            <a:ext cx="3429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 animBg="1"/>
      <p:bldP spid="7" grpId="0" animBg="1"/>
      <p:bldP spid="8" grpId="0" animBg="1"/>
      <p:bldP spid="14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>
            <a:fillRect/>
          </a:stretch>
        </p:blipFill>
        <p:spPr bwMode="auto">
          <a:xfrm>
            <a:off x="3491880" y="752459"/>
            <a:ext cx="3816424" cy="119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5898758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www.sciencedirect.com/science/article/pii/S0735109720356874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1129"/>
            <a:ext cx="2848222" cy="7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European Journal of Preventive Cardi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53311"/>
            <a:ext cx="6696744" cy="14237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1294" y="6257173"/>
            <a:ext cx="3985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5"/>
              </a:rPr>
              <a:t>https://pubmed.ncbi.nlm.nih.gov/36059207</a:t>
            </a:r>
            <a:r>
              <a:rPr lang="en-GB" sz="1600" dirty="0" smtClean="0">
                <a:hlinkClick r:id="rId5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611560" y="548680"/>
            <a:ext cx="669674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1560" y="4542219"/>
            <a:ext cx="669674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These and many other studies say that saturated fat does not cause heart disease.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77353" y="18608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August 2020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77353" y="228397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September 2022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70100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800" b="1" dirty="0" smtClean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dirty="0" smtClean="0"/>
              <a:t>Diseases and conditions mainly associated with aging</a:t>
            </a:r>
            <a:endParaRPr lang="en-GB" sz="2800" dirty="0" smtClean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dirty="0" smtClean="0"/>
              <a:t>A metabolic </a:t>
            </a:r>
            <a:r>
              <a:rPr lang="en-GB" sz="2800" dirty="0"/>
              <a:t>connection with </a:t>
            </a:r>
            <a:r>
              <a:rPr lang="en-GB" sz="2800" dirty="0" smtClean="0"/>
              <a:t>the major age </a:t>
            </a:r>
            <a:r>
              <a:rPr lang="en-GB" sz="2800" dirty="0"/>
              <a:t>related diseases</a:t>
            </a:r>
            <a:endParaRPr lang="en-GB" sz="2800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dirty="0" smtClean="0"/>
              <a:t>Dietary solutions are the precursor to other </a:t>
            </a:r>
            <a:r>
              <a:rPr lang="en-GB" sz="2800" dirty="0"/>
              <a:t>l</a:t>
            </a:r>
            <a:r>
              <a:rPr lang="en-GB" sz="2800" dirty="0" smtClean="0"/>
              <a:t>ifestyle solutions</a:t>
            </a: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"If exercise were a pill, it would be one of the most cost-effective drugs ever invented" Dr Nick </a:t>
            </a:r>
            <a:r>
              <a:rPr lang="en-GB" sz="2800" dirty="0" err="1"/>
              <a:t>Cavill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5626968" cy="4565103"/>
          </a:xfrm>
          <a:solidFill>
            <a:srgbClr val="EBF1DE">
              <a:alpha val="50196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It's medically proven that people who do regular physical activity </a:t>
            </a:r>
            <a:r>
              <a:rPr lang="en-GB" sz="2200" dirty="0" smtClean="0"/>
              <a:t>have </a:t>
            </a:r>
            <a:endParaRPr lang="en-GB" sz="2200" dirty="0" smtClean="0"/>
          </a:p>
          <a:p>
            <a:r>
              <a:rPr lang="en-GB" sz="2200" b="1" dirty="0"/>
              <a:t>30% lower risk of depression </a:t>
            </a:r>
            <a:endParaRPr lang="en-GB" sz="2200" b="1" dirty="0"/>
          </a:p>
          <a:p>
            <a:r>
              <a:rPr lang="en-GB" sz="2200" b="1" dirty="0"/>
              <a:t>30% lower risk of dementia</a:t>
            </a:r>
            <a:endParaRPr lang="en-GB" sz="2200" b="1" dirty="0"/>
          </a:p>
          <a:p>
            <a:r>
              <a:rPr lang="en-GB" sz="2200" dirty="0" smtClean="0"/>
              <a:t>35</a:t>
            </a:r>
            <a:r>
              <a:rPr lang="en-GB" sz="2200" dirty="0"/>
              <a:t>% lower risk of coronary heart disease and stroke </a:t>
            </a:r>
            <a:endParaRPr lang="en-GB" sz="2200" dirty="0" smtClean="0"/>
          </a:p>
          <a:p>
            <a:r>
              <a:rPr lang="en-GB" sz="2200" dirty="0" smtClean="0"/>
              <a:t>50</a:t>
            </a:r>
            <a:r>
              <a:rPr lang="en-GB" sz="2200" dirty="0"/>
              <a:t>% lower risk of type 2 diabetes </a:t>
            </a:r>
            <a:endParaRPr lang="en-GB" sz="2200" dirty="0" smtClean="0"/>
          </a:p>
          <a:p>
            <a:r>
              <a:rPr lang="en-GB" sz="2200" dirty="0" smtClean="0"/>
              <a:t>50</a:t>
            </a:r>
            <a:r>
              <a:rPr lang="en-GB" sz="2200" dirty="0"/>
              <a:t>% lower risk of colon cancer </a:t>
            </a:r>
            <a:endParaRPr lang="en-GB" sz="2200" dirty="0" smtClean="0"/>
          </a:p>
          <a:p>
            <a:r>
              <a:rPr lang="en-GB" sz="2200" dirty="0" smtClean="0"/>
              <a:t>20</a:t>
            </a:r>
            <a:r>
              <a:rPr lang="en-GB" sz="2200" dirty="0"/>
              <a:t>% lower risk of breast cancer </a:t>
            </a:r>
            <a:endParaRPr lang="en-GB" sz="2200" dirty="0" smtClean="0"/>
          </a:p>
          <a:p>
            <a:r>
              <a:rPr lang="en-GB" sz="2200" dirty="0" smtClean="0"/>
              <a:t>83</a:t>
            </a:r>
            <a:r>
              <a:rPr lang="en-GB" sz="2200" dirty="0"/>
              <a:t>% lower risk of osteoarthritis </a:t>
            </a:r>
            <a:endParaRPr lang="en-GB" sz="2200" dirty="0" smtClean="0"/>
          </a:p>
          <a:p>
            <a:r>
              <a:rPr lang="en-GB" sz="2200" dirty="0" smtClean="0"/>
              <a:t>68</a:t>
            </a:r>
            <a:r>
              <a:rPr lang="en-GB" sz="2200" dirty="0"/>
              <a:t>% lower risk of hip fracture </a:t>
            </a:r>
            <a:endParaRPr lang="en-GB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sp>
        <p:nvSpPr>
          <p:cNvPr id="5" name="AutoShape 2" descr="Benefits of exercise and mental health March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6" name="AutoShape 5" descr="Benefits of exercise and mental heal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664296" cy="376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rust-NEW LOGO -high res - Cumbria, Northumberland, Tyne and Wear NHS  Foundation Tru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464041" cy="13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0374" y="6084585"/>
            <a:ext cx="8288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https://www.cntw.nhs.uk/resource-library/the-benefits-of-physical-activity-for-mental-and-physical-health</a:t>
            </a:r>
            <a:r>
              <a:rPr lang="en-GB" sz="1600" dirty="0" smtClean="0">
                <a:hlinkClick r:id="rId3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rength and Conditioning for Senio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16" y="4224692"/>
            <a:ext cx="3328363" cy="20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12776"/>
            <a:ext cx="6768752" cy="151216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 smtClean="0"/>
              <a:t>The best exercise for you is the one that you can do and enjoy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pic>
        <p:nvPicPr>
          <p:cNvPr id="5" name="Picture 2" descr="https://scontent.fltn2-1.fna.fbcdn.net/v/t39.30808-6/268254231_4573582226024213_5096832690147680975_n.jpg?_nc_cat=110&amp;ccb=1-7&amp;_nc_sid=8631f5&amp;_nc_ohc=8iV4rq_O-hkAX_6crQa&amp;tn=gUpHSQyyfikk9EWM&amp;_nc_ht=scontent.fltn2-1.fna&amp;oh=00_AT8GQkYr4ZiA-0TUMasjifBcIUewZJT06e3NOpLL1nSHmA&amp;oe=6324532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t="20608" r="10248" b="17568"/>
          <a:stretch>
            <a:fillRect/>
          </a:stretch>
        </p:blipFill>
        <p:spPr bwMode="auto">
          <a:xfrm>
            <a:off x="611560" y="3789040"/>
            <a:ext cx="4536504" cy="17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37321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900+ members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4653136"/>
            <a:ext cx="3024336" cy="854968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31640" y="2060848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 smtClean="0"/>
              <a:t>If </a:t>
            </a:r>
            <a:r>
              <a:rPr lang="en-GB" sz="2800" b="1" dirty="0"/>
              <a:t>there is a metabolic </a:t>
            </a:r>
            <a:r>
              <a:rPr lang="en-GB" sz="2800" b="1" dirty="0" smtClean="0"/>
              <a:t>origin</a:t>
            </a:r>
            <a:endParaRPr lang="en-GB" sz="2800" b="1" dirty="0" smtClean="0"/>
          </a:p>
          <a:p>
            <a:pPr algn="ctr">
              <a:lnSpc>
                <a:spcPct val="150000"/>
              </a:lnSpc>
            </a:pPr>
            <a:r>
              <a:rPr lang="en-GB" sz="2800" b="1" dirty="0" smtClean="0"/>
              <a:t>there should be a </a:t>
            </a:r>
            <a:r>
              <a:rPr lang="en-GB" sz="2800" b="1" dirty="0"/>
              <a:t>metabolic </a:t>
            </a:r>
            <a:r>
              <a:rPr lang="en-GB" sz="2800" b="1" dirty="0" smtClean="0"/>
              <a:t>solution? 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/>
        </p:nvGraphicFramePr>
        <p:xfrm>
          <a:off x="179512" y="1556792"/>
          <a:ext cx="88569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876256" y="209278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sz="2000" b="1" dirty="0">
                <a:solidFill>
                  <a:schemeClr val="tx1"/>
                </a:solidFill>
              </a:rPr>
              <a:t>Diabetes </a:t>
            </a:r>
            <a:r>
              <a:rPr lang="en-GB" sz="2000" b="1" dirty="0" smtClean="0">
                <a:solidFill>
                  <a:schemeClr val="tx1"/>
                </a:solidFill>
              </a:rPr>
              <a:t>diagnosis</a:t>
            </a: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7544" y="5085184"/>
            <a:ext cx="604867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39752" y="506602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Time (years/decades)</a:t>
            </a:r>
            <a:endParaRPr lang="en-GB" sz="28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Diagrammatic timeline towards T2D diagnosis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324491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sz="2000" b="1" dirty="0" smtClean="0">
                <a:solidFill>
                  <a:schemeClr val="tx1"/>
                </a:solidFill>
              </a:rPr>
              <a:t>Pre-diabetes diagnosis</a:t>
            </a:r>
            <a:endParaRPr lang="en-GB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03648" y="3789040"/>
            <a:ext cx="504056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1</a:t>
            </a:r>
            <a:endParaRPr lang="en-GB" sz="2800" b="1" dirty="0"/>
          </a:p>
        </p:txBody>
      </p:sp>
      <p:sp>
        <p:nvSpPr>
          <p:cNvPr id="17" name="Oval 16"/>
          <p:cNvSpPr/>
          <p:nvPr/>
        </p:nvSpPr>
        <p:spPr>
          <a:xfrm>
            <a:off x="2068919" y="3068960"/>
            <a:ext cx="504056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2</a:t>
            </a:r>
            <a:endParaRPr lang="en-GB" sz="2800" b="1" dirty="0"/>
          </a:p>
        </p:txBody>
      </p:sp>
      <p:sp>
        <p:nvSpPr>
          <p:cNvPr id="18" name="Oval 17"/>
          <p:cNvSpPr/>
          <p:nvPr/>
        </p:nvSpPr>
        <p:spPr>
          <a:xfrm>
            <a:off x="2843808" y="2492896"/>
            <a:ext cx="504056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3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76256" y="4717593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sz="2000" b="1" dirty="0" smtClean="0">
                <a:solidFill>
                  <a:schemeClr val="tx1"/>
                </a:solidFill>
              </a:rPr>
              <a:t>Start of elevated insulin and path toward diabetes</a:t>
            </a:r>
            <a:endParaRPr lang="en-GB" sz="2000" b="1" dirty="0" smtClean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08092" y="1683926"/>
            <a:ext cx="504056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3</a:t>
            </a:r>
            <a:endParaRPr lang="en-GB" sz="2800" b="1" dirty="0"/>
          </a:p>
        </p:txBody>
      </p:sp>
      <p:sp>
        <p:nvSpPr>
          <p:cNvPr id="19" name="Oval 18"/>
          <p:cNvSpPr/>
          <p:nvPr/>
        </p:nvSpPr>
        <p:spPr>
          <a:xfrm>
            <a:off x="6908092" y="2852936"/>
            <a:ext cx="504056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2</a:t>
            </a:r>
            <a:endParaRPr lang="en-GB" sz="2800" b="1" dirty="0"/>
          </a:p>
        </p:txBody>
      </p:sp>
      <p:sp>
        <p:nvSpPr>
          <p:cNvPr id="23" name="Oval 22"/>
          <p:cNvSpPr/>
          <p:nvPr/>
        </p:nvSpPr>
        <p:spPr>
          <a:xfrm>
            <a:off x="6908092" y="4357553"/>
            <a:ext cx="504056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1</a:t>
            </a:r>
            <a:endParaRPr lang="en-GB" sz="2800" b="1" dirty="0"/>
          </a:p>
        </p:txBody>
      </p:sp>
      <p:cxnSp>
        <p:nvCxnSpPr>
          <p:cNvPr id="3" name="Straight Connector 2"/>
          <p:cNvCxnSpPr>
            <a:endCxn id="7" idx="4"/>
          </p:cNvCxnSpPr>
          <p:nvPr/>
        </p:nvCxnSpPr>
        <p:spPr>
          <a:xfrm flipV="1">
            <a:off x="1655676" y="4221088"/>
            <a:ext cx="0" cy="86409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318330" y="3500717"/>
            <a:ext cx="0" cy="156530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095836" y="2888263"/>
            <a:ext cx="13981" cy="217775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655676" y="3284984"/>
            <a:ext cx="0" cy="50405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318330" y="2564904"/>
            <a:ext cx="0" cy="50405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109817" y="2103358"/>
            <a:ext cx="0" cy="50405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6336" y="6356351"/>
            <a:ext cx="1090464" cy="365125"/>
          </a:xfrm>
        </p:spPr>
        <p:txBody>
          <a:bodyPr/>
          <a:lstStyle/>
          <a:p>
            <a:fld id="{95FB6FCA-239B-41D9-8120-D7168BDA4F31}" type="slidenum">
              <a:rPr lang="en-GB" b="1" smtClean="0">
                <a:solidFill>
                  <a:schemeClr val="tx1"/>
                </a:solidFill>
              </a:rPr>
            </a:fld>
            <a:endParaRPr lang="en-GB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0" grpId="0"/>
      <p:bldP spid="24" grpId="0"/>
      <p:bldP spid="12" grpId="0"/>
      <p:bldP spid="7" grpId="0" animBg="1"/>
      <p:bldP spid="17" grpId="0" animBg="1"/>
      <p:bldP spid="18" grpId="0" animBg="1"/>
      <p:bldP spid="15" grpId="0"/>
      <p:bldP spid="16" grpId="0" animBg="1"/>
      <p:bldP spid="19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93304" y="260648"/>
          <a:ext cx="6347048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203848" y="1772816"/>
            <a:ext cx="2808312" cy="266429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INSULIN RESISTANCE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616530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Prof Ben Bikman, Plagues of Prosperity Lecture, July 2018</a:t>
            </a:r>
            <a:endParaRPr lang="en-GB" i="1" dirty="0"/>
          </a:p>
        </p:txBody>
      </p:sp>
      <p:sp>
        <p:nvSpPr>
          <p:cNvPr id="2" name="Rounded Rectangle 1"/>
          <p:cNvSpPr/>
          <p:nvPr/>
        </p:nvSpPr>
        <p:spPr>
          <a:xfrm>
            <a:off x="7524328" y="3789040"/>
            <a:ext cx="129614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Polycystic ovarian syndrome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2654914"/>
            <a:ext cx="1368152" cy="342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testosterone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4208" y="5661248"/>
            <a:ext cx="1368152" cy="342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</a:t>
            </a:r>
            <a:r>
              <a:rPr lang="en-GB" sz="1600" dirty="0" smtClean="0">
                <a:solidFill>
                  <a:schemeClr val="tx1"/>
                </a:solidFill>
              </a:rPr>
              <a:t>uscle loss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sp>
        <p:nvSpPr>
          <p:cNvPr id="10" name="AutoShape 2" descr="Causes of death - Our World in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60648"/>
            <a:ext cx="809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411760" y="2823319"/>
            <a:ext cx="324584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Non-communicable</a:t>
            </a:r>
            <a:endParaRPr lang="en-GB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2982406" y="4561964"/>
            <a:ext cx="209365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C</a:t>
            </a:r>
            <a:r>
              <a:rPr lang="en-GB" sz="2400" b="1" dirty="0" smtClean="0"/>
              <a:t>ommunicable</a:t>
            </a:r>
            <a:endParaRPr lang="en-GB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523875" y="6021288"/>
            <a:ext cx="3897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ourworldindata.org/causes-of-death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131840" y="1196752"/>
            <a:ext cx="1622924" cy="461665"/>
          </a:xfrm>
          <a:prstGeom prst="rect">
            <a:avLst/>
          </a:prstGeom>
          <a:solidFill>
            <a:srgbClr val="FFE67D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Injuries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483768" y="1628800"/>
            <a:ext cx="3197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/>
              <a:t>Projections for over </a:t>
            </a:r>
            <a:r>
              <a:rPr lang="en-GB" sz="2400" b="1" dirty="0" smtClean="0"/>
              <a:t>65s</a:t>
            </a:r>
            <a:endParaRPr lang="en-GB" sz="24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827584" y="2057400"/>
          <a:ext cx="7128792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Rectangle 6"/>
          <p:cNvSpPr/>
          <p:nvPr/>
        </p:nvSpPr>
        <p:spPr>
          <a:xfrm>
            <a:off x="971600" y="5949280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academic.oup.com/ageing/article/47/3/374/4815738?login=false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5220051" y="3966211"/>
            <a:ext cx="216079" cy="248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n>
                <a:noFill/>
              </a:ln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051" y="3552308"/>
            <a:ext cx="216079" cy="248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n>
                <a:noFill/>
              </a:ln>
              <a:solidFill>
                <a:srgbClr val="0070C0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5508104" y="3469492"/>
            <a:ext cx="1728165" cy="331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2035 millions</a:t>
            </a:r>
            <a:endParaRPr lang="en-GB" sz="1800" b="1" dirty="0"/>
          </a:p>
        </p:txBody>
      </p:sp>
      <p:sp>
        <p:nvSpPr>
          <p:cNvPr id="12" name="TextBox 1"/>
          <p:cNvSpPr txBox="1"/>
          <p:nvPr/>
        </p:nvSpPr>
        <p:spPr>
          <a:xfrm>
            <a:off x="5508104" y="3883440"/>
            <a:ext cx="1728165" cy="3311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2015 millions</a:t>
            </a:r>
            <a:endParaRPr lang="en-GB" sz="18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971600" y="548681"/>
            <a:ext cx="6840760" cy="79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26427" y="4293096"/>
            <a:ext cx="777621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2.8x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pic>
        <p:nvPicPr>
          <p:cNvPr id="1026" name="Picture 2" descr="Infographic: With age comes wisdom (and prescriptions) | Statist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26733" cy="550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5970766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https://www.statista.com/chart/20056/prescription-medicine-by-age-group-england</a:t>
            </a:r>
            <a:r>
              <a:rPr lang="en-GB" sz="1600" dirty="0" smtClean="0">
                <a:hlinkClick r:id="rId2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Hip fractures in </a:t>
            </a:r>
            <a:r>
              <a:rPr lang="en-GB" b="1" dirty="0">
                <a:solidFill>
                  <a:prstClr val="black"/>
                </a:solidFill>
              </a:rPr>
              <a:t>UK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pic>
        <p:nvPicPr>
          <p:cNvPr id="2050" name="Picture 2" descr="Patient score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0888"/>
            <a:ext cx="1742477" cy="15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1600" y="5826750"/>
            <a:ext cx="71287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bmjopenquality.bmj.com/content/3/1/u205006.w2103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827583" y="1872114"/>
            <a:ext cx="72728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Hip fracture is the commonest cause of injury related death </a:t>
            </a:r>
            <a:endParaRPr lang="en-GB" sz="22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/>
              <a:t>10</a:t>
            </a:r>
            <a:r>
              <a:rPr lang="en-GB" sz="2400" b="1" dirty="0"/>
              <a:t>% </a:t>
            </a:r>
            <a:r>
              <a:rPr lang="en-GB" sz="2200" dirty="0" smtClean="0"/>
              <a:t>mortality at </a:t>
            </a:r>
            <a:r>
              <a:rPr lang="en-GB" sz="2200" dirty="0"/>
              <a:t>one </a:t>
            </a:r>
            <a:r>
              <a:rPr lang="en-GB" sz="2200" dirty="0" smtClean="0"/>
              <a:t>month</a:t>
            </a:r>
            <a:endParaRPr lang="en-GB" sz="22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b="1" dirty="0" smtClean="0"/>
              <a:t>30</a:t>
            </a:r>
            <a:r>
              <a:rPr lang="en-GB" sz="2200" b="1" dirty="0"/>
              <a:t>%</a:t>
            </a:r>
            <a:r>
              <a:rPr lang="en-GB" sz="2200" dirty="0"/>
              <a:t> mortality at one year</a:t>
            </a:r>
            <a:r>
              <a:rPr lang="en-GB" sz="2200" dirty="0" smtClean="0"/>
              <a:t>. </a:t>
            </a:r>
            <a:endParaRPr lang="en-GB" sz="22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/>
              <a:t>75,000</a:t>
            </a:r>
            <a:r>
              <a:rPr lang="en-GB" sz="2200" dirty="0" smtClean="0"/>
              <a:t> hip </a:t>
            </a:r>
            <a:r>
              <a:rPr lang="en-GB" sz="2200" dirty="0"/>
              <a:t>fractures </a:t>
            </a:r>
            <a:r>
              <a:rPr lang="en-GB" sz="2200" dirty="0" smtClean="0"/>
              <a:t>annually</a:t>
            </a:r>
            <a:endParaRPr lang="en-GB" sz="22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/>
              <a:t>75</a:t>
            </a:r>
            <a:r>
              <a:rPr lang="en-GB" sz="2400" b="1" dirty="0"/>
              <a:t>% </a:t>
            </a:r>
            <a:r>
              <a:rPr lang="en-GB" sz="2200" dirty="0"/>
              <a:t>of those suffering such fractures are </a:t>
            </a:r>
            <a:r>
              <a:rPr lang="en-GB" sz="2200" dirty="0" smtClean="0"/>
              <a:t>female</a:t>
            </a:r>
            <a:endParaRPr lang="en-GB" sz="2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71600" y="4797152"/>
            <a:ext cx="6984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If you fall, you want to bend, bounce but not break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575048"/>
          </a:xfr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metabolic connection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Insulin resistance?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Autofit/>
          </a:bodyPr>
          <a:lstStyle/>
          <a:p>
            <a:r>
              <a:rPr lang="en-GB" sz="3200" b="1" dirty="0"/>
              <a:t>Meeting the challenge of insulin resistance in general practice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5616624" cy="38884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‘the conditions </a:t>
            </a:r>
            <a:r>
              <a:rPr lang="en-GB" sz="2400" dirty="0"/>
              <a:t>most likely caused by high-carbohydrate diets in those with </a:t>
            </a:r>
            <a:r>
              <a:rPr lang="en-GB" sz="2400" b="1" dirty="0"/>
              <a:t>insulin </a:t>
            </a:r>
            <a:r>
              <a:rPr lang="en-GB" sz="2400" b="1" dirty="0" smtClean="0"/>
              <a:t>resistance</a:t>
            </a:r>
            <a:r>
              <a:rPr lang="en-GB" sz="2400" dirty="0" smtClean="0"/>
              <a:t>.’ </a:t>
            </a:r>
            <a:r>
              <a:rPr lang="en-GB" sz="2400" dirty="0" smtClean="0">
                <a:hlinkClick r:id="rId1"/>
              </a:rPr>
              <a:t> </a:t>
            </a:r>
            <a:r>
              <a:rPr lang="en-GB" sz="1800" dirty="0" smtClean="0">
                <a:hlinkClick r:id="rId1"/>
              </a:rPr>
              <a:t>Noakes </a:t>
            </a:r>
            <a:r>
              <a:rPr lang="en-GB" sz="1800" dirty="0">
                <a:hlinkClick r:id="rId1"/>
              </a:rPr>
              <a:t>and </a:t>
            </a:r>
            <a:r>
              <a:rPr lang="en-GB" sz="1800" dirty="0" err="1">
                <a:hlinkClick r:id="rId1"/>
              </a:rPr>
              <a:t>Sboros</a:t>
            </a:r>
            <a:r>
              <a:rPr lang="en-GB" sz="1800" dirty="0">
                <a:hlinkClick r:id="rId1"/>
              </a:rPr>
              <a:t> (2017</a:t>
            </a:r>
            <a:r>
              <a:rPr lang="en-GB" sz="1800" dirty="0" smtClean="0">
                <a:hlinkClick r:id="rId1"/>
              </a:rPr>
              <a:t>)</a:t>
            </a:r>
            <a:r>
              <a:rPr lang="en-GB" sz="1800" dirty="0" smtClean="0"/>
              <a:t> </a:t>
            </a:r>
            <a:endParaRPr lang="en-GB" sz="1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1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18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b="1" dirty="0" smtClean="0">
                <a:solidFill>
                  <a:srgbClr val="C00000"/>
                </a:solidFill>
              </a:rPr>
              <a:t>‘insulin </a:t>
            </a:r>
            <a:r>
              <a:rPr lang="en-GB" sz="2400" b="1" dirty="0">
                <a:solidFill>
                  <a:srgbClr val="C00000"/>
                </a:solidFill>
              </a:rPr>
              <a:t>resistance is the epidemic you may have never heard </a:t>
            </a:r>
            <a:r>
              <a:rPr lang="en-GB" sz="2400" b="1" dirty="0" smtClean="0">
                <a:solidFill>
                  <a:srgbClr val="C00000"/>
                </a:solidFill>
              </a:rPr>
              <a:t>of’</a:t>
            </a:r>
            <a:r>
              <a:rPr lang="en-GB" sz="2400" dirty="0" smtClean="0"/>
              <a:t> </a:t>
            </a:r>
            <a:r>
              <a:rPr lang="en-GB" sz="1800" dirty="0"/>
              <a:t>(</a:t>
            </a:r>
            <a:r>
              <a:rPr lang="en-GB" sz="1800" dirty="0">
                <a:hlinkClick r:id="rId2"/>
              </a:rPr>
              <a:t>Bikman, 2020: 3</a:t>
            </a:r>
            <a:r>
              <a:rPr lang="en-GB" sz="1800" dirty="0" smtClean="0"/>
              <a:t>).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5724545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https://www.practicenursing.com/content/comment/meeting-the-challenge-of-insulin-resistance-in-general-practice</a:t>
            </a:r>
            <a:r>
              <a:rPr lang="en-GB" sz="1600" dirty="0" smtClean="0">
                <a:hlinkClick r:id="rId3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7170" name="Picture 2" descr="Practice Nur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97" y="476672"/>
            <a:ext cx="124813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/>
          <p:nvPr/>
        </p:nvSpPr>
        <p:spPr>
          <a:xfrm>
            <a:off x="6228184" y="1772816"/>
            <a:ext cx="2530624" cy="3556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obesity</a:t>
            </a:r>
            <a:endParaRPr lang="en-GB" sz="2400" dirty="0" smtClean="0"/>
          </a:p>
          <a:p>
            <a:r>
              <a:rPr lang="en-GB" sz="2400" dirty="0" smtClean="0"/>
              <a:t>heart attack</a:t>
            </a:r>
            <a:endParaRPr lang="en-GB" sz="2400" dirty="0" smtClean="0"/>
          </a:p>
          <a:p>
            <a:r>
              <a:rPr lang="en-GB" sz="2400" dirty="0" smtClean="0"/>
              <a:t>stroke</a:t>
            </a:r>
            <a:endParaRPr lang="en-GB" sz="2400" dirty="0" smtClean="0"/>
          </a:p>
          <a:p>
            <a:r>
              <a:rPr lang="en-GB" sz="2400" dirty="0" smtClean="0"/>
              <a:t>type-2 diabetes</a:t>
            </a:r>
            <a:endParaRPr lang="en-GB" sz="2400" dirty="0" smtClean="0"/>
          </a:p>
          <a:p>
            <a:r>
              <a:rPr lang="en-GB" sz="2400" dirty="0" smtClean="0"/>
              <a:t>hypertension</a:t>
            </a:r>
            <a:endParaRPr lang="en-GB" sz="2400" dirty="0" smtClean="0"/>
          </a:p>
          <a:p>
            <a:r>
              <a:rPr lang="en-GB" sz="2400" dirty="0" smtClean="0"/>
              <a:t>NAFLD</a:t>
            </a:r>
            <a:endParaRPr lang="en-GB" sz="2400" dirty="0" smtClean="0"/>
          </a:p>
          <a:p>
            <a:r>
              <a:rPr lang="en-GB" sz="2400" dirty="0" smtClean="0"/>
              <a:t>cancer</a:t>
            </a:r>
            <a:endParaRPr lang="en-GB" sz="2400" dirty="0" smtClean="0"/>
          </a:p>
          <a:p>
            <a:r>
              <a:rPr lang="en-GB" sz="2400" dirty="0" smtClean="0"/>
              <a:t>dementia.</a:t>
            </a:r>
            <a:endParaRPr lang="en-GB" sz="2400" dirty="0"/>
          </a:p>
        </p:txBody>
      </p:sp>
      <p:sp>
        <p:nvSpPr>
          <p:cNvPr id="7" name="Left Brace 6"/>
          <p:cNvSpPr/>
          <p:nvPr/>
        </p:nvSpPr>
        <p:spPr>
          <a:xfrm>
            <a:off x="5940152" y="1772816"/>
            <a:ext cx="576064" cy="3556992"/>
          </a:xfrm>
          <a:prstGeom prst="leftBrace">
            <a:avLst>
              <a:gd name="adj1" fmla="val 8333"/>
              <a:gd name="adj2" fmla="val 20318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7427</Words>
  <Application>WPS Presentation</Application>
  <PresentationFormat>On-screen Show (4:3)</PresentationFormat>
  <Paragraphs>358</Paragraphs>
  <Slides>34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Arial</vt:lpstr>
      <vt:lpstr>SimSun</vt:lpstr>
      <vt:lpstr>Wingdings</vt:lpstr>
      <vt:lpstr>Cambria</vt:lpstr>
      <vt:lpstr>Bahnschrift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Hip fractures in UK </vt:lpstr>
      <vt:lpstr>The metabolic connection Insulin resistance?</vt:lpstr>
      <vt:lpstr>Meeting the challenge of insulin resistance in general practice </vt:lpstr>
      <vt:lpstr>Insulin Resistance?</vt:lpstr>
      <vt:lpstr>Diseases of lifestyle - Cancer</vt:lpstr>
      <vt:lpstr>Diseases of lifestyle - Cancer</vt:lpstr>
      <vt:lpstr>Diseases of Lifestyle Heart Disease</vt:lpstr>
      <vt:lpstr>PowerPoint 演示文稿</vt:lpstr>
      <vt:lpstr>Diseases of lifestyle - Osteoarthritis</vt:lpstr>
      <vt:lpstr>Mental illness – a metabolic disease</vt:lpstr>
      <vt:lpstr>Diseases of lifestyle - Dementia</vt:lpstr>
      <vt:lpstr>Diseases of lifestyle - Alzheimer’s</vt:lpstr>
      <vt:lpstr>PowerPoint 演示文稿</vt:lpstr>
      <vt:lpstr>What is insulin resistance?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Dietary solutions, lifestyle solutions</vt:lpstr>
      <vt:lpstr>PowerPoint 演示文稿</vt:lpstr>
      <vt:lpstr>PowerPoint 演示文稿</vt:lpstr>
      <vt:lpstr>PowerPoint 演示文稿</vt:lpstr>
      <vt:lpstr>"If exercise were a pill, it would be one of the most cost-effective drugs ever invented" Dr Nick Cavill</vt:lpstr>
      <vt:lpstr>PowerPoint 演示文稿</vt:lpstr>
      <vt:lpstr>Thank you</vt:lpstr>
      <vt:lpstr>Diagrammatic timeline towards T2D diagnosis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</dc:creator>
  <cp:lastModifiedBy>USER1</cp:lastModifiedBy>
  <cp:revision>2020</cp:revision>
  <cp:lastPrinted>2022-09-21T10:39:00Z</cp:lastPrinted>
  <dcterms:created xsi:type="dcterms:W3CDTF">2019-07-02T09:55:00Z</dcterms:created>
  <dcterms:modified xsi:type="dcterms:W3CDTF">2022-10-28T09:46:31Z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F4424E943BBC438F87B588982F0368AD</vt:lpwstr>
  </property>
  <property fmtid="{D5CDD505-2E9C-101B-9397-08002B2CF9AE}" pid="3" name="KSOProductBuildVer">
    <vt:lpwstr>2057-11.2.0.11380</vt:lpwstr>
  </property>
</Properties>
</file>